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68" r:id="rId1"/>
  </p:sldMasterIdLst>
  <p:notesMasterIdLst>
    <p:notesMasterId r:id="rId24"/>
  </p:notesMasterIdLst>
  <p:handoutMasterIdLst>
    <p:handoutMasterId r:id="rId25"/>
  </p:handoutMasterIdLst>
  <p:sldIdLst>
    <p:sldId id="256" r:id="rId2"/>
    <p:sldId id="257" r:id="rId3"/>
    <p:sldId id="309" r:id="rId4"/>
    <p:sldId id="294" r:id="rId5"/>
    <p:sldId id="291" r:id="rId6"/>
    <p:sldId id="289" r:id="rId7"/>
    <p:sldId id="310" r:id="rId8"/>
    <p:sldId id="311" r:id="rId9"/>
    <p:sldId id="313" r:id="rId10"/>
    <p:sldId id="303" r:id="rId11"/>
    <p:sldId id="312" r:id="rId12"/>
    <p:sldId id="305" r:id="rId13"/>
    <p:sldId id="304" r:id="rId14"/>
    <p:sldId id="296" r:id="rId15"/>
    <p:sldId id="299" r:id="rId16"/>
    <p:sldId id="302" r:id="rId17"/>
    <p:sldId id="297" r:id="rId18"/>
    <p:sldId id="308" r:id="rId19"/>
    <p:sldId id="300" r:id="rId20"/>
    <p:sldId id="301" r:id="rId21"/>
    <p:sldId id="307" r:id="rId22"/>
    <p:sldId id="290" r:id="rId23"/>
  </p:sldIdLst>
  <p:sldSz cx="12192000" cy="6858000"/>
  <p:notesSz cx="6973888"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14" autoAdjust="0"/>
    <p:restoredTop sz="94660"/>
  </p:normalViewPr>
  <p:slideViewPr>
    <p:cSldViewPr snapToGrid="0">
      <p:cViewPr varScale="1">
        <p:scale>
          <a:sx n="118" d="100"/>
          <a:sy n="118" d="100"/>
        </p:scale>
        <p:origin x="-120" y="-7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2018" cy="463407"/>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50256" y="1"/>
            <a:ext cx="3022018" cy="463407"/>
          </a:xfrm>
          <a:prstGeom prst="rect">
            <a:avLst/>
          </a:prstGeom>
        </p:spPr>
        <p:txBody>
          <a:bodyPr vert="horz" lIns="91440" tIns="45720" rIns="91440" bIns="45720" rtlCol="0"/>
          <a:lstStyle>
            <a:lvl1pPr algn="r">
              <a:defRPr sz="1200"/>
            </a:lvl1pPr>
          </a:lstStyle>
          <a:p>
            <a:fld id="{71341BCB-62AD-4031-B2C1-46295C8CB36C}" type="datetimeFigureOut">
              <a:rPr lang="en-US" smtClean="0"/>
              <a:t>6/19/2018</a:t>
            </a:fld>
            <a:endParaRPr lang="en-US" dirty="0"/>
          </a:p>
        </p:txBody>
      </p:sp>
      <p:sp>
        <p:nvSpPr>
          <p:cNvPr id="4" name="Footer Placeholder 3"/>
          <p:cNvSpPr>
            <a:spLocks noGrp="1"/>
          </p:cNvSpPr>
          <p:nvPr>
            <p:ph type="ftr" sz="quarter" idx="2"/>
          </p:nvPr>
        </p:nvSpPr>
        <p:spPr>
          <a:xfrm>
            <a:off x="0" y="8772669"/>
            <a:ext cx="3022018" cy="463406"/>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0256" y="8772669"/>
            <a:ext cx="3022018" cy="463406"/>
          </a:xfrm>
          <a:prstGeom prst="rect">
            <a:avLst/>
          </a:prstGeom>
        </p:spPr>
        <p:txBody>
          <a:bodyPr vert="horz" lIns="91440" tIns="45720" rIns="91440" bIns="45720" rtlCol="0" anchor="b"/>
          <a:lstStyle>
            <a:lvl1pPr algn="r">
              <a:defRPr sz="1200"/>
            </a:lvl1pPr>
          </a:lstStyle>
          <a:p>
            <a:fld id="{45DD37A8-63A8-4152-BBAC-9422CB60FAEC}" type="slidenum">
              <a:rPr lang="en-US" smtClean="0"/>
              <a:t>‹#›</a:t>
            </a:fld>
            <a:endParaRPr lang="en-US" dirty="0"/>
          </a:p>
        </p:txBody>
      </p:sp>
    </p:spTree>
    <p:extLst>
      <p:ext uri="{BB962C8B-B14F-4D97-AF65-F5344CB8AC3E}">
        <p14:creationId xmlns:p14="http://schemas.microsoft.com/office/powerpoint/2010/main" val="86397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22018" cy="46369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50256" y="2"/>
            <a:ext cx="3022018" cy="463696"/>
          </a:xfrm>
          <a:prstGeom prst="rect">
            <a:avLst/>
          </a:prstGeom>
        </p:spPr>
        <p:txBody>
          <a:bodyPr vert="horz" lIns="91440" tIns="45720" rIns="91440" bIns="45720" rtlCol="0"/>
          <a:lstStyle>
            <a:lvl1pPr algn="r">
              <a:defRPr sz="1200"/>
            </a:lvl1pPr>
          </a:lstStyle>
          <a:p>
            <a:fld id="{8ABC9B93-1629-4DBC-B2C2-C8D5AF63C024}" type="datetimeFigureOut">
              <a:rPr lang="en-US" smtClean="0"/>
              <a:t>6/19/2018</a:t>
            </a:fld>
            <a:endParaRPr lang="en-US" dirty="0"/>
          </a:p>
        </p:txBody>
      </p:sp>
      <p:sp>
        <p:nvSpPr>
          <p:cNvPr id="4" name="Slide Image Placeholder 3"/>
          <p:cNvSpPr>
            <a:spLocks noGrp="1" noRot="1" noChangeAspect="1"/>
          </p:cNvSpPr>
          <p:nvPr>
            <p:ph type="sldImg" idx="2"/>
          </p:nvPr>
        </p:nvSpPr>
        <p:spPr>
          <a:xfrm>
            <a:off x="717550" y="1154113"/>
            <a:ext cx="5538788" cy="31162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7389" y="4444546"/>
            <a:ext cx="5579110" cy="363702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379"/>
            <a:ext cx="3022018" cy="46369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0256" y="8772379"/>
            <a:ext cx="3022018" cy="463696"/>
          </a:xfrm>
          <a:prstGeom prst="rect">
            <a:avLst/>
          </a:prstGeom>
        </p:spPr>
        <p:txBody>
          <a:bodyPr vert="horz" lIns="91440" tIns="45720" rIns="91440" bIns="45720" rtlCol="0" anchor="b"/>
          <a:lstStyle>
            <a:lvl1pPr algn="r">
              <a:defRPr sz="1200"/>
            </a:lvl1pPr>
          </a:lstStyle>
          <a:p>
            <a:fld id="{766651ED-38A9-4EA9-8B39-499E8AA758D7}" type="slidenum">
              <a:rPr lang="en-US" smtClean="0"/>
              <a:t>‹#›</a:t>
            </a:fld>
            <a:endParaRPr lang="en-US" dirty="0"/>
          </a:p>
        </p:txBody>
      </p:sp>
    </p:spTree>
    <p:extLst>
      <p:ext uri="{BB962C8B-B14F-4D97-AF65-F5344CB8AC3E}">
        <p14:creationId xmlns:p14="http://schemas.microsoft.com/office/powerpoint/2010/main" val="4280645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651ED-38A9-4EA9-8B39-499E8AA758D7}" type="slidenum">
              <a:rPr lang="en-US" smtClean="0"/>
              <a:t>2</a:t>
            </a:fld>
            <a:endParaRPr lang="en-US" dirty="0"/>
          </a:p>
        </p:txBody>
      </p:sp>
    </p:spTree>
    <p:extLst>
      <p:ext uri="{BB962C8B-B14F-4D97-AF65-F5344CB8AC3E}">
        <p14:creationId xmlns:p14="http://schemas.microsoft.com/office/powerpoint/2010/main" val="1950967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651ED-38A9-4EA9-8B39-499E8AA758D7}" type="slidenum">
              <a:rPr lang="en-US" smtClean="0"/>
              <a:t>6</a:t>
            </a:fld>
            <a:endParaRPr lang="en-US" dirty="0"/>
          </a:p>
        </p:txBody>
      </p:sp>
    </p:spTree>
    <p:extLst>
      <p:ext uri="{BB962C8B-B14F-4D97-AF65-F5344CB8AC3E}">
        <p14:creationId xmlns:p14="http://schemas.microsoft.com/office/powerpoint/2010/main" val="522880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9B10A4-F61E-4199-98F8-A2E901005DEF}" type="datetime1">
              <a:rPr lang="en-US" smtClean="0"/>
              <a:t>6/19/2018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2160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F5EAD0-3CD7-4A14-8B64-76F2691ABD5B}" type="datetime1">
              <a:rPr lang="en-US" smtClean="0"/>
              <a:t>6/19/2018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4608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8F195A-0599-4FAC-9221-99702D82B4C1}" type="datetime1">
              <a:rPr lang="en-US" smtClean="0"/>
              <a:t>6/19/2018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7024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E59DA7-73F2-4E3C-8FC5-D95B909DEC10}" type="datetime1">
              <a:rPr lang="en-US" smtClean="0"/>
              <a:t>6/19/2018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4201919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ECF404-491E-439D-894D-30ED068A3F8F}" type="datetime1">
              <a:rPr lang="en-US" smtClean="0"/>
              <a:t>6/19/2018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3443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D495CB-50F9-49E1-ABAB-89DEE01B2BE5}" type="datetime1">
              <a:rPr lang="en-US" smtClean="0"/>
              <a:t>6/19/2018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738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C6AF3F-055E-4179-90C8-C706B15BA58B}" type="datetime1">
              <a:rPr lang="en-US" smtClean="0"/>
              <a:t>6/19/2018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9665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0A47BA-FDFF-4C1E-9A9D-92E6408508EB}" type="datetime1">
              <a:rPr lang="en-US" smtClean="0"/>
              <a:t>6/19/2018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550614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2DE1C9-E76D-4CCB-BD20-DABC74E361F2}" type="datetime1">
              <a:rPr lang="en-US" smtClean="0"/>
              <a:t>6/19/2018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9681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C8126C-F531-459A-8959-2FD6EA39AC1C}" type="datetime1">
              <a:rPr lang="en-US" smtClean="0"/>
              <a:t>6/19/2018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135641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F7EC2-0D47-4DAE-917E-CC7E828D123C}" type="datetime1">
              <a:rPr lang="en-US" smtClean="0"/>
              <a:t>6/19/2018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51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D6490F-D6C3-4C99-BF92-359E3614AA04}" type="datetime1">
              <a:rPr lang="en-US" smtClean="0"/>
              <a:t>6/19/2018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1226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C0924-ADF6-4293-86C5-3082E2844F24}" type="datetime1">
              <a:rPr lang="en-US" smtClean="0"/>
              <a:t>6/19/2018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742866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C54068-C94F-484D-82E5-E7BBC1130879}"/>
              </a:ext>
            </a:extLst>
          </p:cNvPr>
          <p:cNvSpPr>
            <a:spLocks noGrp="1"/>
          </p:cNvSpPr>
          <p:nvPr>
            <p:ph type="ctrTitle"/>
          </p:nvPr>
        </p:nvSpPr>
        <p:spPr>
          <a:xfrm>
            <a:off x="962952" y="1122363"/>
            <a:ext cx="10867603" cy="2387600"/>
          </a:xfrm>
        </p:spPr>
        <p:txBody>
          <a:bodyPr>
            <a:normAutofit/>
          </a:bodyPr>
          <a:lstStyle/>
          <a:p>
            <a:pPr algn="l"/>
            <a:r>
              <a:rPr lang="en-US" sz="5400" dirty="0" smtClean="0"/>
              <a:t>PERSON-CENTERED SERVICE PLAN (PCSP) </a:t>
            </a:r>
            <a:br>
              <a:rPr lang="en-US" sz="5400" dirty="0" smtClean="0"/>
            </a:br>
            <a:r>
              <a:rPr lang="en-US" sz="3200" dirty="0" smtClean="0"/>
              <a:t>WITHIN THE ROLE OF THE PASSE CARE COORDINATOR</a:t>
            </a:r>
            <a:endParaRPr lang="en-US" sz="3200" dirty="0"/>
          </a:p>
        </p:txBody>
      </p:sp>
      <p:sp>
        <p:nvSpPr>
          <p:cNvPr id="3" name="Subtitle 2">
            <a:extLst>
              <a:ext uri="{FF2B5EF4-FFF2-40B4-BE49-F238E27FC236}">
                <a16:creationId xmlns:a16="http://schemas.microsoft.com/office/drawing/2014/main" xmlns="" id="{65FBE96F-D275-4367-90EF-FC794C1612F4}"/>
              </a:ext>
            </a:extLst>
          </p:cNvPr>
          <p:cNvSpPr>
            <a:spLocks noGrp="1"/>
          </p:cNvSpPr>
          <p:nvPr>
            <p:ph type="subTitle" idx="1"/>
          </p:nvPr>
        </p:nvSpPr>
        <p:spPr>
          <a:xfrm>
            <a:off x="1524000" y="4515356"/>
            <a:ext cx="9144000" cy="1229988"/>
          </a:xfrm>
        </p:spPr>
        <p:txBody>
          <a:bodyPr/>
          <a:lstStyle/>
          <a:p>
            <a:r>
              <a:rPr lang="en-US" dirty="0" smtClean="0"/>
              <a:t>						June 20, 2018</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5060" y="4151869"/>
            <a:ext cx="3828560" cy="2421925"/>
          </a:xfrm>
          <a:prstGeom prst="rect">
            <a:avLst/>
          </a:prstGeom>
        </p:spPr>
      </p:pic>
    </p:spTree>
    <p:extLst>
      <p:ext uri="{BB962C8B-B14F-4D97-AF65-F5344CB8AC3E}">
        <p14:creationId xmlns:p14="http://schemas.microsoft.com/office/powerpoint/2010/main" val="2954845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A7E1DF-7031-4B0D-BF66-7B8D04891438}"/>
              </a:ext>
            </a:extLst>
          </p:cNvPr>
          <p:cNvSpPr>
            <a:spLocks noGrp="1"/>
          </p:cNvSpPr>
          <p:nvPr>
            <p:ph type="title"/>
          </p:nvPr>
        </p:nvSpPr>
        <p:spPr/>
        <p:txBody>
          <a:bodyPr/>
          <a:lstStyle/>
          <a:p>
            <a:r>
              <a:rPr lang="en-US" dirty="0"/>
              <a:t>Training </a:t>
            </a:r>
            <a:r>
              <a:rPr lang="en-US" dirty="0" smtClean="0"/>
              <a:t>Objectives</a:t>
            </a:r>
            <a:endParaRPr lang="en-US" dirty="0"/>
          </a:p>
        </p:txBody>
      </p:sp>
      <p:sp>
        <p:nvSpPr>
          <p:cNvPr id="3" name="Content Placeholder 2">
            <a:extLst>
              <a:ext uri="{FF2B5EF4-FFF2-40B4-BE49-F238E27FC236}">
                <a16:creationId xmlns:a16="http://schemas.microsoft.com/office/drawing/2014/main" xmlns="" id="{C1A7E4B2-6CB0-417C-B0C6-2EF02DEF7C58}"/>
              </a:ext>
            </a:extLst>
          </p:cNvPr>
          <p:cNvSpPr>
            <a:spLocks noGrp="1"/>
          </p:cNvSpPr>
          <p:nvPr>
            <p:ph idx="1"/>
          </p:nvPr>
        </p:nvSpPr>
        <p:spPr/>
        <p:txBody>
          <a:bodyPr>
            <a:normAutofit/>
          </a:bodyPr>
          <a:lstStyle/>
          <a:p>
            <a:r>
              <a:rPr lang="en-US" sz="2600" dirty="0"/>
              <a:t>Person-centered service plan (PCSP)</a:t>
            </a:r>
          </a:p>
          <a:p>
            <a:r>
              <a:rPr lang="en-US" sz="2600" dirty="0"/>
              <a:t>PCSP minimum requirements- planning, development, and review</a:t>
            </a:r>
          </a:p>
          <a:p>
            <a:r>
              <a:rPr lang="en-US" sz="2600" dirty="0" smtClean="0"/>
              <a:t>Definitions of Care Coordination and Case Management</a:t>
            </a:r>
          </a:p>
          <a:p>
            <a:r>
              <a:rPr lang="en-US" sz="2600" dirty="0" smtClean="0"/>
              <a:t>Conflict Free Case Management—who can provide care coordination and case management services</a:t>
            </a:r>
          </a:p>
          <a:p>
            <a:r>
              <a:rPr lang="en-US" sz="2600" dirty="0" smtClean="0"/>
              <a:t>Care Coordinator roles</a:t>
            </a:r>
          </a:p>
          <a:p>
            <a:r>
              <a:rPr lang="en-US" sz="2600" dirty="0" smtClean="0"/>
              <a:t>Case manager roles</a:t>
            </a:r>
          </a:p>
          <a:p>
            <a:r>
              <a:rPr lang="en-US" sz="2600" dirty="0" smtClean="0"/>
              <a:t>Abeyance - 1915(b) waiver </a:t>
            </a:r>
          </a:p>
          <a:p>
            <a:r>
              <a:rPr lang="en-US" sz="2600" dirty="0" smtClean="0"/>
              <a:t>PASSE Phase I</a:t>
            </a:r>
          </a:p>
          <a:p>
            <a:endParaRPr lang="en-US" sz="2600"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6250712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Person-Centered Service Plan (PCSP)</a:t>
            </a:r>
            <a:endParaRPr lang="en-US" dirty="0"/>
          </a:p>
        </p:txBody>
      </p:sp>
      <p:sp>
        <p:nvSpPr>
          <p:cNvPr id="3" name="Content Placeholder 2"/>
          <p:cNvSpPr>
            <a:spLocks noGrp="1"/>
          </p:cNvSpPr>
          <p:nvPr>
            <p:ph idx="1"/>
          </p:nvPr>
        </p:nvSpPr>
        <p:spPr/>
        <p:txBody>
          <a:bodyPr/>
          <a:lstStyle/>
          <a:p>
            <a:r>
              <a:rPr lang="en-US" dirty="0" smtClean="0"/>
              <a:t>PASSE is a Provider-led Arkansas Shared Service Entity (PASSE).</a:t>
            </a:r>
          </a:p>
          <a:p>
            <a:r>
              <a:rPr lang="en-US" dirty="0" smtClean="0"/>
              <a:t>It is also an organized care model that is person-centered.</a:t>
            </a:r>
          </a:p>
          <a:p>
            <a:r>
              <a:rPr lang="en-US" dirty="0" smtClean="0"/>
              <a:t>The key role of the Care Coordinator is to ensure the Person-Centered Service Plan (PCSP) is implemented.</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62286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Person-Centered Service Plan (PCSP)</a:t>
            </a:r>
            <a:endParaRPr lang="en-US" sz="3600" dirty="0"/>
          </a:p>
        </p:txBody>
      </p:sp>
      <p:sp>
        <p:nvSpPr>
          <p:cNvPr id="3" name="Content Placeholder 2"/>
          <p:cNvSpPr>
            <a:spLocks noGrp="1"/>
          </p:cNvSpPr>
          <p:nvPr>
            <p:ph idx="1"/>
          </p:nvPr>
        </p:nvSpPr>
        <p:spPr>
          <a:xfrm>
            <a:off x="677334" y="2160589"/>
            <a:ext cx="8950760" cy="3880773"/>
          </a:xfrm>
        </p:spPr>
        <p:txBody>
          <a:bodyPr>
            <a:normAutofit fontScale="92500" lnSpcReduction="10000"/>
          </a:bodyPr>
          <a:lstStyle/>
          <a:p>
            <a:r>
              <a:rPr lang="en-US" dirty="0" smtClean="0"/>
              <a:t>Person-centered </a:t>
            </a:r>
            <a:r>
              <a:rPr lang="en-US" dirty="0"/>
              <a:t>service </a:t>
            </a:r>
            <a:r>
              <a:rPr lang="en-US" dirty="0" smtClean="0"/>
              <a:t>planning (PCSP) is an ongoing </a:t>
            </a:r>
            <a:r>
              <a:rPr lang="en-US" dirty="0"/>
              <a:t>process to help individuals </a:t>
            </a:r>
            <a:r>
              <a:rPr lang="en-US" dirty="0" smtClean="0"/>
              <a:t>who receive developmental disabilities (DD) and behavioral health (BH) services plan </a:t>
            </a:r>
            <a:r>
              <a:rPr lang="en-US" dirty="0"/>
              <a:t>for their future.  In </a:t>
            </a:r>
            <a:r>
              <a:rPr lang="en-US" dirty="0" smtClean="0"/>
              <a:t>person centered </a:t>
            </a:r>
            <a:r>
              <a:rPr lang="en-US" dirty="0"/>
              <a:t>planning, groups of people focus on the individual </a:t>
            </a:r>
            <a:r>
              <a:rPr lang="en-US" dirty="0" smtClean="0"/>
              <a:t>and </a:t>
            </a:r>
            <a:r>
              <a:rPr lang="en-US" dirty="0"/>
              <a:t>that individual’s vision of what they would like to do </a:t>
            </a:r>
            <a:r>
              <a:rPr lang="en-US" dirty="0" smtClean="0"/>
              <a:t>over the course of the plan year.</a:t>
            </a:r>
          </a:p>
          <a:p>
            <a:endParaRPr lang="en-US" dirty="0" smtClean="0"/>
          </a:p>
          <a:p>
            <a:r>
              <a:rPr lang="en-US" dirty="0" smtClean="0"/>
              <a:t>The development of the plan should be structured around the information from the functional assessment but care coordinators should also work with service providers to obtain their evaluations and plans of care.</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6225929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Purpose </a:t>
            </a:r>
            <a:r>
              <a:rPr lang="en-US" dirty="0"/>
              <a:t>of the </a:t>
            </a:r>
            <a:r>
              <a:rPr lang="en-US" dirty="0" smtClean="0"/>
              <a:t>PCSP</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600" dirty="0"/>
              <a:t>To look at the individual being supported in a different way</a:t>
            </a:r>
          </a:p>
          <a:p>
            <a:r>
              <a:rPr lang="en-US" sz="2600" dirty="0" smtClean="0"/>
              <a:t>Assist </a:t>
            </a:r>
            <a:r>
              <a:rPr lang="en-US" sz="2600" dirty="0"/>
              <a:t>the individual being supported in </a:t>
            </a:r>
            <a:r>
              <a:rPr lang="en-US" sz="2600" dirty="0" smtClean="0"/>
              <a:t>gaining or maintaining </a:t>
            </a:r>
            <a:r>
              <a:rPr lang="en-US" sz="2600" dirty="0"/>
              <a:t>control over their own life</a:t>
            </a:r>
          </a:p>
          <a:p>
            <a:r>
              <a:rPr lang="en-US" sz="2600" dirty="0" smtClean="0"/>
              <a:t>Increase </a:t>
            </a:r>
            <a:r>
              <a:rPr lang="en-US" sz="2600" dirty="0"/>
              <a:t>opportunities for participation in the community</a:t>
            </a:r>
          </a:p>
          <a:p>
            <a:r>
              <a:rPr lang="en-US" sz="2600" dirty="0" smtClean="0"/>
              <a:t>Recognize </a:t>
            </a:r>
            <a:r>
              <a:rPr lang="en-US" sz="2600" dirty="0"/>
              <a:t>strengths, preferences, interest, goals and outcomes </a:t>
            </a:r>
          </a:p>
          <a:p>
            <a:r>
              <a:rPr lang="en-US" sz="2600" dirty="0" smtClean="0"/>
              <a:t>Work together developing </a:t>
            </a:r>
            <a:r>
              <a:rPr lang="en-US" sz="2600" dirty="0"/>
              <a:t>a plan to make it </a:t>
            </a:r>
            <a:r>
              <a:rPr lang="en-US" sz="2600" dirty="0" smtClean="0"/>
              <a:t>happen</a:t>
            </a:r>
            <a:endParaRPr lang="en-US" sz="2600" dirty="0"/>
          </a:p>
          <a:p>
            <a:r>
              <a:rPr lang="en-US" sz="2600" dirty="0" smtClean="0"/>
              <a:t>42 </a:t>
            </a:r>
            <a:r>
              <a:rPr lang="en-US" sz="2600" dirty="0"/>
              <a:t>CFR 441.540  Outlines the Person Centered Service Planning Process and requirements of the person centered service plan</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068085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062" y="1213804"/>
            <a:ext cx="3851809" cy="843595"/>
          </a:xfrm>
        </p:spPr>
        <p:txBody>
          <a:bodyPr>
            <a:normAutofit/>
          </a:bodyPr>
          <a:lstStyle/>
          <a:p>
            <a:r>
              <a:rPr lang="en-US" sz="2500" b="1" dirty="0" smtClean="0"/>
              <a:t>Code of Federal Regulations</a:t>
            </a:r>
            <a:endParaRPr lang="en-US" sz="2500" b="1" dirty="0"/>
          </a:p>
        </p:txBody>
      </p:sp>
      <p:sp>
        <p:nvSpPr>
          <p:cNvPr id="4" name="Text Placeholder 3"/>
          <p:cNvSpPr>
            <a:spLocks noGrp="1"/>
          </p:cNvSpPr>
          <p:nvPr>
            <p:ph type="body" sz="half" idx="2"/>
          </p:nvPr>
        </p:nvSpPr>
        <p:spPr>
          <a:xfrm>
            <a:off x="445062" y="2057399"/>
            <a:ext cx="4798577" cy="3811589"/>
          </a:xfrm>
        </p:spPr>
        <p:txBody>
          <a:bodyPr>
            <a:normAutofit/>
          </a:bodyPr>
          <a:lstStyle/>
          <a:p>
            <a:r>
              <a:rPr lang="en-US" sz="1400" dirty="0" smtClean="0"/>
              <a:t>Title 42 – Public Health</a:t>
            </a:r>
          </a:p>
          <a:p>
            <a:r>
              <a:rPr lang="en-US" sz="1400" dirty="0" smtClean="0"/>
              <a:t>Volume: 4</a:t>
            </a:r>
          </a:p>
          <a:p>
            <a:r>
              <a:rPr lang="en-US" sz="1400" dirty="0" smtClean="0"/>
              <a:t>Date: 2012-10-01</a:t>
            </a:r>
          </a:p>
          <a:p>
            <a:r>
              <a:rPr lang="en-US" sz="1400" dirty="0" smtClean="0"/>
              <a:t>Title: Section 441.540 Person-centered service plan</a:t>
            </a:r>
            <a:endParaRPr lang="en-US" sz="1400" dirty="0"/>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3221863233"/>
              </p:ext>
            </p:extLst>
          </p:nvPr>
        </p:nvGraphicFramePr>
        <p:xfrm>
          <a:off x="4871405" y="-1182992"/>
          <a:ext cx="6870138" cy="7834646"/>
        </p:xfrm>
        <a:graphic>
          <a:graphicData uri="http://schemas.openxmlformats.org/presentationml/2006/ole">
            <mc:AlternateContent xmlns:mc="http://schemas.openxmlformats.org/markup-compatibility/2006">
              <mc:Choice xmlns:v="urn:schemas-microsoft-com:vml" Requires="v">
                <p:oleObj spid="_x0000_s3120" name="Acrobat Document" r:id="rId4" imgW="5829059" imgH="7543800" progId="AcroExch.Document.DC">
                  <p:embed/>
                </p:oleObj>
              </mc:Choice>
              <mc:Fallback>
                <p:oleObj name="Acrobat Document" r:id="rId4" imgW="5829059" imgH="7543800" progId="AcroExch.Document.DC">
                  <p:embed/>
                  <p:pic>
                    <p:nvPicPr>
                      <p:cNvPr id="0" name=""/>
                      <p:cNvPicPr/>
                      <p:nvPr/>
                    </p:nvPicPr>
                    <p:blipFill>
                      <a:blip r:embed="rId5"/>
                      <a:stretch>
                        <a:fillRect/>
                      </a:stretch>
                    </p:blipFill>
                    <p:spPr>
                      <a:xfrm>
                        <a:off x="4871405" y="-1182992"/>
                        <a:ext cx="6870138" cy="7834646"/>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883915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of Care Coordination and Case Management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There is no federal definition of care coordination.  Care coordination is defined in Act </a:t>
            </a:r>
            <a:r>
              <a:rPr lang="en-US" dirty="0" smtClean="0"/>
              <a:t>775:</a:t>
            </a:r>
          </a:p>
          <a:p>
            <a:pPr lvl="1"/>
            <a:r>
              <a:rPr lang="en-US" dirty="0" smtClean="0"/>
              <a:t>“…means the coordination of healthcare services delivered by healthcare provider teams to empower patients in their health care and to improve the efficiency and effectiveness of the health care sector.</a:t>
            </a:r>
            <a:br>
              <a:rPr lang="en-US" dirty="0" smtClean="0"/>
            </a:br>
            <a:r>
              <a:rPr lang="en-US" dirty="0" smtClean="0"/>
              <a:t>“…includes without limitation: health education and coaching; promotion of links with medical home services and the healthcare system in general; coordination with other healthcare providers for diagnostics, ambulatory care, and hospital services; assistance with social determinants of health, such as access to healthy food and exercise; and promotion of activities focused on the health of the patient and the community, including without limitation outreach, quality improvement, and patient panel management; and community-based management of medication therapy.”</a:t>
            </a:r>
            <a:endParaRPr lang="en-US" dirty="0"/>
          </a:p>
          <a:p>
            <a:r>
              <a:rPr lang="en-US" dirty="0" smtClean="0"/>
              <a:t>Case management is defined by federal statute (Sections 1905(a)(19) &amp; 1915(g)(2) and regulation (42 CFR 440.169)</a:t>
            </a:r>
          </a:p>
        </p:txBody>
      </p:sp>
      <p:sp>
        <p:nvSpPr>
          <p:cNvPr id="4" name="Slide Number Placeholder 3"/>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536638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management services</a:t>
            </a:r>
            <a:endParaRPr lang="en-US" dirty="0"/>
          </a:p>
        </p:txBody>
      </p:sp>
      <p:sp>
        <p:nvSpPr>
          <p:cNvPr id="3" name="Content Placeholder 2"/>
          <p:cNvSpPr>
            <a:spLocks noGrp="1"/>
          </p:cNvSpPr>
          <p:nvPr>
            <p:ph idx="1"/>
          </p:nvPr>
        </p:nvSpPr>
        <p:spPr/>
        <p:txBody>
          <a:bodyPr/>
          <a:lstStyle/>
          <a:p>
            <a:r>
              <a:rPr lang="en-US" dirty="0" smtClean="0"/>
              <a:t>“…  means services furnished to assist individuals, … in gaining access to needed medical, social, educational, and other services in accordance with section 441.18 of this chapter.”</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749974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May Provide Care Coordination or Case Management Services</a:t>
            </a:r>
            <a:endParaRPr lang="en-US" dirty="0"/>
          </a:p>
        </p:txBody>
      </p:sp>
      <p:sp>
        <p:nvSpPr>
          <p:cNvPr id="3" name="Content Placeholder 2"/>
          <p:cNvSpPr>
            <a:spLocks noGrp="1"/>
          </p:cNvSpPr>
          <p:nvPr>
            <p:ph idx="1"/>
          </p:nvPr>
        </p:nvSpPr>
        <p:spPr/>
        <p:txBody>
          <a:bodyPr>
            <a:normAutofit lnSpcReduction="10000"/>
          </a:bodyPr>
          <a:lstStyle/>
          <a:p>
            <a:r>
              <a:rPr lang="en-US" dirty="0" smtClean="0"/>
              <a:t>Care coordination and case management are services.</a:t>
            </a:r>
          </a:p>
          <a:p>
            <a:r>
              <a:rPr lang="en-US" dirty="0" smtClean="0"/>
              <a:t>Both must be provided on a “conflict free” basis.</a:t>
            </a:r>
          </a:p>
          <a:p>
            <a:r>
              <a:rPr lang="en-US" dirty="0" smtClean="0"/>
              <a:t>Care coordinators must be employed by the PASSE.  Each PASSE must meet network adequacy standards for care coordinators.</a:t>
            </a:r>
          </a:p>
          <a:p>
            <a:r>
              <a:rPr lang="en-US" dirty="0" smtClean="0"/>
              <a:t>Case managers may be PASSE employees or contracted providers or may be subcontractors to a vendor.</a:t>
            </a:r>
          </a:p>
          <a:p>
            <a:r>
              <a:rPr lang="en-US" dirty="0" smtClean="0"/>
              <a:t>If case managers are not PASSE employees, compensation for case management is negotiated between a PASSE and the entities providing the services.  Each PASSE must submit its case management strategy and standards for DHS approval.</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1788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186" y="320675"/>
            <a:ext cx="10514927" cy="1325563"/>
          </a:xfrm>
        </p:spPr>
        <p:txBody>
          <a:bodyPr/>
          <a:lstStyle/>
          <a:p>
            <a:r>
              <a:rPr lang="en-US" dirty="0" smtClean="0"/>
              <a:t>The  Four (4) Elements of Conflict Free</a:t>
            </a:r>
            <a:br>
              <a:rPr lang="en-US" dirty="0" smtClean="0"/>
            </a:br>
            <a:r>
              <a:rPr lang="en-US" dirty="0" smtClean="0"/>
              <a:t> Case Management are:</a:t>
            </a:r>
            <a:endParaRPr lang="en-US" dirty="0"/>
          </a:p>
        </p:txBody>
      </p:sp>
      <p:sp>
        <p:nvSpPr>
          <p:cNvPr id="3" name="Content Placeholder 2"/>
          <p:cNvSpPr>
            <a:spLocks noGrp="1"/>
          </p:cNvSpPr>
          <p:nvPr>
            <p:ph idx="1"/>
          </p:nvPr>
        </p:nvSpPr>
        <p:spPr>
          <a:xfrm>
            <a:off x="838200" y="2281953"/>
            <a:ext cx="10515600" cy="3895009"/>
          </a:xfrm>
        </p:spPr>
        <p:txBody>
          <a:bodyPr/>
          <a:lstStyle/>
          <a:p>
            <a:r>
              <a:rPr lang="en-US" dirty="0" smtClean="0"/>
              <a:t>Assessment of an eligible individual (42 CFR 440.169 (d)(1)</a:t>
            </a:r>
          </a:p>
          <a:p>
            <a:r>
              <a:rPr lang="en-US" dirty="0" smtClean="0"/>
              <a:t>Development of a specific care plan (42 CFR 440.169 (d)(2)</a:t>
            </a:r>
          </a:p>
          <a:p>
            <a:r>
              <a:rPr lang="en-US" dirty="0" smtClean="0"/>
              <a:t>Referral to services (42 CFR 440.169 (d)(3)</a:t>
            </a:r>
          </a:p>
          <a:p>
            <a:r>
              <a:rPr lang="en-US" dirty="0" smtClean="0"/>
              <a:t>Monitoring activities (42 CFR 440.169(d)(4)</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513642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Care Coordination and Case Management are NOT</a:t>
            </a:r>
            <a:endParaRPr lang="en-US" dirty="0"/>
          </a:p>
        </p:txBody>
      </p:sp>
      <p:sp>
        <p:nvSpPr>
          <p:cNvPr id="3" name="Content Placeholder 2"/>
          <p:cNvSpPr>
            <a:spLocks noGrp="1"/>
          </p:cNvSpPr>
          <p:nvPr>
            <p:ph idx="1"/>
          </p:nvPr>
        </p:nvSpPr>
        <p:spPr/>
        <p:txBody>
          <a:bodyPr/>
          <a:lstStyle/>
          <a:p>
            <a:r>
              <a:rPr lang="en-US" dirty="0"/>
              <a:t>42 CFR 441.18(a)(2) specifies that the state may “not use case management … to restrict an individual’s access to other services under the plan</a:t>
            </a:r>
            <a:r>
              <a:rPr lang="en-US" dirty="0" smtClean="0"/>
              <a:t>.”</a:t>
            </a:r>
          </a:p>
          <a:p>
            <a:r>
              <a:rPr lang="en-US" dirty="0" smtClean="0"/>
              <a:t>Therefore:</a:t>
            </a:r>
            <a:endParaRPr lang="en-US" dirty="0"/>
          </a:p>
          <a:p>
            <a:pPr lvl="1"/>
            <a:r>
              <a:rPr lang="en-US" dirty="0" smtClean="0"/>
              <a:t>They do not provide prior authorization (PA) of services</a:t>
            </a:r>
          </a:p>
          <a:p>
            <a:pPr lvl="1"/>
            <a:r>
              <a:rPr lang="en-US" dirty="0" smtClean="0"/>
              <a:t>They do not perform utilization management (UM)</a:t>
            </a:r>
          </a:p>
          <a:p>
            <a:r>
              <a:rPr lang="en-US" dirty="0" smtClean="0"/>
              <a:t>Both PA and UM are important components of a PASSE, but these functions cannot be assigned to care coordinators or case managers. </a:t>
            </a:r>
          </a:p>
          <a:p>
            <a:pPr marL="0" indent="0">
              <a:buNone/>
            </a:pPr>
            <a:r>
              <a:rPr lang="en-US" dirty="0"/>
              <a:t>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728278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Expected from the Care Coordination</a:t>
            </a:r>
            <a:endParaRPr lang="en-US" dirty="0"/>
          </a:p>
        </p:txBody>
      </p:sp>
      <p:sp>
        <p:nvSpPr>
          <p:cNvPr id="3" name="Content Placeholder 2"/>
          <p:cNvSpPr>
            <a:spLocks noGrp="1"/>
          </p:cNvSpPr>
          <p:nvPr>
            <p:ph idx="1"/>
          </p:nvPr>
        </p:nvSpPr>
        <p:spPr>
          <a:xfrm>
            <a:off x="808529" y="1690687"/>
            <a:ext cx="10515600" cy="4831493"/>
          </a:xfrm>
        </p:spPr>
        <p:txBody>
          <a:bodyPr>
            <a:normAutofit fontScale="62500" lnSpcReduction="20000"/>
          </a:bodyPr>
          <a:lstStyle/>
          <a:p>
            <a:r>
              <a:rPr lang="en-US" sz="3100" dirty="0" smtClean="0"/>
              <a:t>Initiate </a:t>
            </a:r>
            <a:r>
              <a:rPr lang="en-US" sz="3100" dirty="0"/>
              <a:t>contact </a:t>
            </a:r>
            <a:r>
              <a:rPr lang="en-US" sz="3100" dirty="0" smtClean="0"/>
              <a:t>within </a:t>
            </a:r>
            <a:r>
              <a:rPr lang="en-US" sz="3100" dirty="0"/>
              <a:t>15 days of attribution to a PASSE</a:t>
            </a:r>
          </a:p>
          <a:p>
            <a:pPr marL="0" indent="0">
              <a:buNone/>
            </a:pPr>
            <a:endParaRPr lang="en-US" sz="3100" dirty="0" smtClean="0"/>
          </a:p>
          <a:p>
            <a:r>
              <a:rPr lang="en-US" sz="3100" dirty="0" smtClean="0"/>
              <a:t>Work with individuals when developing a support team that consist of the individual/guardian, provider, and other people that the individual designates as being a part of their support system.</a:t>
            </a:r>
          </a:p>
          <a:p>
            <a:endParaRPr lang="en-US" sz="3100" dirty="0"/>
          </a:p>
          <a:p>
            <a:r>
              <a:rPr lang="en-US" sz="3100" dirty="0" smtClean="0"/>
              <a:t>Work with the family when the individual is their own guardian and resides in the home of the parent or other relative. </a:t>
            </a:r>
          </a:p>
          <a:p>
            <a:endParaRPr lang="en-US" sz="3100" dirty="0" smtClean="0"/>
          </a:p>
          <a:p>
            <a:r>
              <a:rPr lang="en-US" sz="3100" dirty="0" smtClean="0"/>
              <a:t>Monthly face-to-face contacts with beneficiaries within their assigned caseload</a:t>
            </a:r>
          </a:p>
          <a:p>
            <a:endParaRPr lang="en-US" sz="3100" dirty="0" smtClean="0"/>
          </a:p>
          <a:p>
            <a:r>
              <a:rPr lang="en-US" sz="3100" dirty="0"/>
              <a:t>Assisting the beneficiary with selecting a PCP or provide a referral to a PCP </a:t>
            </a:r>
          </a:p>
          <a:p>
            <a:endParaRPr lang="en-US" sz="3100" dirty="0" smtClean="0"/>
          </a:p>
          <a:p>
            <a:r>
              <a:rPr lang="en-US" sz="3100" dirty="0" smtClean="0"/>
              <a:t>Follow up with beneficiaries who have visited an Emergency Room, or an urgent care clinic or been discharged from an inpatient psychiatric unit within seven (7) business days of discharge</a:t>
            </a:r>
          </a:p>
          <a:p>
            <a:endParaRPr lang="en-US" sz="3100" dirty="0"/>
          </a:p>
          <a:p>
            <a:endParaRPr lang="en-US" dirty="0" smtClean="0"/>
          </a:p>
          <a:p>
            <a:endParaRPr lang="en-US" dirty="0"/>
          </a:p>
          <a:p>
            <a:endParaRPr lang="en-US" dirty="0" smtClean="0"/>
          </a:p>
        </p:txBody>
      </p:sp>
      <p:sp>
        <p:nvSpPr>
          <p:cNvPr id="4" name="Slide Number Placeholder 3"/>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876480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51" y="320675"/>
            <a:ext cx="11369984" cy="1325563"/>
          </a:xfrm>
        </p:spPr>
        <p:txBody>
          <a:bodyPr/>
          <a:lstStyle/>
          <a:p>
            <a:r>
              <a:rPr lang="en-US" dirty="0" smtClean="0"/>
              <a:t>What Is Not  Expected From the Care Coordinator</a:t>
            </a:r>
            <a:endParaRPr lang="en-US" dirty="0"/>
          </a:p>
        </p:txBody>
      </p:sp>
      <p:sp>
        <p:nvSpPr>
          <p:cNvPr id="3" name="Content Placeholder 2"/>
          <p:cNvSpPr>
            <a:spLocks noGrp="1"/>
          </p:cNvSpPr>
          <p:nvPr>
            <p:ph idx="1"/>
          </p:nvPr>
        </p:nvSpPr>
        <p:spPr>
          <a:xfrm>
            <a:off x="838199" y="1825625"/>
            <a:ext cx="10733411" cy="4351338"/>
          </a:xfrm>
        </p:spPr>
        <p:txBody>
          <a:bodyPr>
            <a:normAutofit fontScale="92500" lnSpcReduction="10000"/>
          </a:bodyPr>
          <a:lstStyle/>
          <a:p>
            <a:r>
              <a:rPr lang="en-US" dirty="0" smtClean="0"/>
              <a:t>Performing Supportive Living services listed in current CES 1915 (c) Waiver</a:t>
            </a:r>
          </a:p>
          <a:p>
            <a:pPr lvl="1"/>
            <a:r>
              <a:rPr lang="en-US" dirty="0" smtClean="0"/>
              <a:t>Residential Habilitation </a:t>
            </a:r>
          </a:p>
          <a:p>
            <a:pPr lvl="1"/>
            <a:r>
              <a:rPr lang="en-US" dirty="0" smtClean="0"/>
              <a:t>Companion and Activities Therapy</a:t>
            </a:r>
          </a:p>
          <a:p>
            <a:pPr lvl="1"/>
            <a:r>
              <a:rPr lang="en-US" dirty="0" smtClean="0"/>
              <a:t>Direct Care Supervision</a:t>
            </a:r>
          </a:p>
          <a:p>
            <a:pPr lvl="1"/>
            <a:r>
              <a:rPr lang="en-US" dirty="0" smtClean="0"/>
              <a:t>Health Maintenance Activities</a:t>
            </a:r>
          </a:p>
          <a:p>
            <a:pPr marL="0" indent="0">
              <a:buNone/>
            </a:pPr>
            <a:endParaRPr lang="en-US" dirty="0" smtClean="0"/>
          </a:p>
          <a:p>
            <a:r>
              <a:rPr lang="en-US" dirty="0" smtClean="0"/>
              <a:t>Aggressive communication which is perceived as threatening the individual and/or family to accept Care Coordination services.</a:t>
            </a:r>
          </a:p>
          <a:p>
            <a:endParaRPr lang="en-US" dirty="0"/>
          </a:p>
          <a:p>
            <a:r>
              <a:rPr lang="en-US" dirty="0" smtClean="0"/>
              <a:t>The Care Coordinator DOES NOT take the place of the primary caregiver, but should support them.</a:t>
            </a:r>
          </a:p>
          <a:p>
            <a:endParaRPr lang="en-US" dirty="0"/>
          </a:p>
          <a:p>
            <a:endParaRPr lang="en-US" dirty="0" smtClean="0"/>
          </a:p>
          <a:p>
            <a:pPr lvl="1"/>
            <a:endParaRPr lang="en-US" dirty="0" smtClean="0">
              <a:solidFill>
                <a:srgbClr val="FF0000"/>
              </a:solidFill>
            </a:endParaRP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996921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2109" y="822036"/>
            <a:ext cx="8525164" cy="5447645"/>
          </a:xfrm>
          <a:prstGeom prst="rect">
            <a:avLst/>
          </a:prstGeom>
          <a:noFill/>
        </p:spPr>
        <p:txBody>
          <a:bodyPr wrap="square" rtlCol="0">
            <a:spAutoFit/>
          </a:bodyPr>
          <a:lstStyle/>
          <a:p>
            <a:endParaRPr lang="en-US" dirty="0"/>
          </a:p>
          <a:p>
            <a:r>
              <a:rPr lang="en-US" sz="2200" dirty="0"/>
              <a:t>Process must include:</a:t>
            </a:r>
          </a:p>
          <a:p>
            <a:pPr marL="285750" indent="-285750">
              <a:buFont typeface="Arial" panose="020B0604020202020204" pitchFamily="34" charset="0"/>
              <a:buChar char="•"/>
            </a:pPr>
            <a:r>
              <a:rPr lang="en-US" sz="2200" dirty="0"/>
              <a:t>People who attend should be chosen by the individual or guardian</a:t>
            </a:r>
          </a:p>
          <a:p>
            <a:pPr marL="285750" indent="-285750">
              <a:buFont typeface="Arial" panose="020B0604020202020204" pitchFamily="34" charset="0"/>
              <a:buChar char="•"/>
            </a:pPr>
            <a:r>
              <a:rPr lang="en-US" sz="2200" dirty="0"/>
              <a:t>Provides necessary information and support to enable the individual to direct the process to maximum extent possible</a:t>
            </a:r>
          </a:p>
          <a:p>
            <a:pPr marL="285750" indent="-285750">
              <a:buFont typeface="Arial" panose="020B0604020202020204" pitchFamily="34" charset="0"/>
              <a:buChar char="•"/>
            </a:pPr>
            <a:r>
              <a:rPr lang="en-US" sz="2200" dirty="0"/>
              <a:t>Meetings/Contacts are timely and occurs at time and location convenient to the individual</a:t>
            </a:r>
          </a:p>
          <a:p>
            <a:pPr marL="285750" indent="-285750">
              <a:buFont typeface="Arial" panose="020B0604020202020204" pitchFamily="34" charset="0"/>
              <a:buChar char="•"/>
            </a:pPr>
            <a:r>
              <a:rPr lang="en-US" sz="2200" dirty="0"/>
              <a:t>Reflects cultural consideration of the individual</a:t>
            </a:r>
          </a:p>
          <a:p>
            <a:pPr marL="285750" indent="-285750">
              <a:buFont typeface="Arial" panose="020B0604020202020204" pitchFamily="34" charset="0"/>
              <a:buChar char="•"/>
            </a:pPr>
            <a:r>
              <a:rPr lang="en-US" sz="2200" dirty="0"/>
              <a:t>Strategies for resolving conflict within the process including clear conflict of interest</a:t>
            </a:r>
          </a:p>
          <a:p>
            <a:pPr marL="285750" indent="-285750">
              <a:buFont typeface="Arial" panose="020B0604020202020204" pitchFamily="34" charset="0"/>
              <a:buChar char="•"/>
            </a:pPr>
            <a:r>
              <a:rPr lang="en-US" sz="2200" dirty="0"/>
              <a:t>Offers choice to individual regarding services and supports they receive and from whom</a:t>
            </a:r>
          </a:p>
          <a:p>
            <a:pPr marL="285750" indent="-285750">
              <a:buFont typeface="Arial" panose="020B0604020202020204" pitchFamily="34" charset="0"/>
              <a:buChar char="•"/>
            </a:pPr>
            <a:r>
              <a:rPr lang="en-US" sz="2200" dirty="0"/>
              <a:t>Allows method for individual to request updates to plan</a:t>
            </a:r>
          </a:p>
          <a:p>
            <a:pPr marL="285750" indent="-285750">
              <a:buFont typeface="Arial" panose="020B0604020202020204" pitchFamily="34" charset="0"/>
              <a:buChar char="•"/>
            </a:pPr>
            <a:r>
              <a:rPr lang="en-US" sz="2200" dirty="0"/>
              <a:t>Records the alternative home and community-based settings that were considered by the individual or guardian</a:t>
            </a:r>
          </a:p>
          <a:p>
            <a:r>
              <a:rPr lang="en-US" sz="2200" dirty="0"/>
              <a:t>	</a:t>
            </a:r>
          </a:p>
        </p:txBody>
      </p:sp>
      <p:sp>
        <p:nvSpPr>
          <p:cNvPr id="5" name="Title 4"/>
          <p:cNvSpPr>
            <a:spLocks noGrp="1"/>
          </p:cNvSpPr>
          <p:nvPr>
            <p:ph type="title"/>
          </p:nvPr>
        </p:nvSpPr>
        <p:spPr>
          <a:xfrm>
            <a:off x="838200" y="428878"/>
            <a:ext cx="10515600" cy="687822"/>
          </a:xfrm>
        </p:spPr>
        <p:txBody>
          <a:bodyPr>
            <a:noAutofit/>
          </a:bodyPr>
          <a:lstStyle/>
          <a:p>
            <a:r>
              <a:rPr lang="en-US" sz="3600" dirty="0" smtClean="0"/>
              <a:t>PCSP Planning Process Minimum Requirements:</a:t>
            </a:r>
            <a:br>
              <a:rPr lang="en-US" sz="3600" dirty="0" smtClean="0"/>
            </a:br>
            <a:endParaRPr lang="en-US" sz="3600" dirty="0"/>
          </a:p>
        </p:txBody>
      </p:sp>
      <p:sp>
        <p:nvSpPr>
          <p:cNvPr id="6" name="Content Placeholder 5"/>
          <p:cNvSpPr>
            <a:spLocks noGrp="1"/>
          </p:cNvSpPr>
          <p:nvPr>
            <p:ph idx="1"/>
          </p:nvPr>
        </p:nvSpPr>
        <p:spPr>
          <a:xfrm>
            <a:off x="838200" y="954860"/>
            <a:ext cx="10515600" cy="4960418"/>
          </a:xfrm>
        </p:spPr>
        <p:txBody>
          <a:bodyPr/>
          <a:lstStyle/>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2379105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PCSP Development Minimum Requirements</a:t>
            </a:r>
            <a:endParaRPr lang="en-US" sz="3600" dirty="0"/>
          </a:p>
        </p:txBody>
      </p:sp>
      <p:sp>
        <p:nvSpPr>
          <p:cNvPr id="3" name="Content Placeholder 2"/>
          <p:cNvSpPr>
            <a:spLocks noGrp="1"/>
          </p:cNvSpPr>
          <p:nvPr>
            <p:ph idx="1"/>
          </p:nvPr>
        </p:nvSpPr>
        <p:spPr/>
        <p:txBody>
          <a:bodyPr>
            <a:normAutofit/>
          </a:bodyPr>
          <a:lstStyle/>
          <a:p>
            <a:pPr marL="0" indent="0">
              <a:buNone/>
            </a:pPr>
            <a:r>
              <a:rPr lang="en-US" dirty="0" smtClean="0"/>
              <a:t>PCSP must </a:t>
            </a:r>
            <a:r>
              <a:rPr lang="en-US" dirty="0"/>
              <a:t>include</a:t>
            </a:r>
            <a:r>
              <a:rPr lang="en-US" dirty="0" smtClean="0"/>
              <a:t>:</a:t>
            </a:r>
          </a:p>
          <a:p>
            <a:pPr marL="285750" indent="-285750"/>
            <a:r>
              <a:rPr lang="en-US" sz="2200" dirty="0" smtClean="0"/>
              <a:t>The </a:t>
            </a:r>
            <a:r>
              <a:rPr lang="en-US" sz="2200" dirty="0"/>
              <a:t>services and supports important to the individual to meet needs identified in assessment of functional needs</a:t>
            </a:r>
          </a:p>
          <a:p>
            <a:pPr marL="285750" indent="-285750"/>
            <a:r>
              <a:rPr lang="en-US" sz="2200" dirty="0"/>
              <a:t>Identifies what is important to the individual</a:t>
            </a:r>
          </a:p>
          <a:p>
            <a:pPr marL="285750" indent="-285750"/>
            <a:r>
              <a:rPr lang="en-US" sz="2200" dirty="0"/>
              <a:t>Reflects setting in which individual resides selected by the individual/guardian</a:t>
            </a:r>
          </a:p>
          <a:p>
            <a:pPr marL="285750" indent="-285750"/>
            <a:r>
              <a:rPr lang="en-US" sz="2200" dirty="0"/>
              <a:t>Reflects individuals strengths and preferences</a:t>
            </a:r>
          </a:p>
          <a:p>
            <a:pPr marL="285750" indent="-285750"/>
            <a:r>
              <a:rPr lang="en-US" sz="2200" dirty="0"/>
              <a:t>Reflects clinical and support needs</a:t>
            </a:r>
          </a:p>
          <a:p>
            <a:pPr marL="285750" indent="-285750"/>
            <a:r>
              <a:rPr lang="en-US" sz="2200" dirty="0"/>
              <a:t>Includes individually identified goals and desired </a:t>
            </a:r>
            <a:r>
              <a:rPr lang="en-US" sz="2200" dirty="0" smtClean="0"/>
              <a:t>outcomes</a:t>
            </a:r>
            <a:endParaRPr lang="en-US" sz="22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2381990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6510"/>
            <a:ext cx="10515600" cy="1294178"/>
          </a:xfrm>
        </p:spPr>
        <p:txBody>
          <a:bodyPr>
            <a:normAutofit fontScale="90000"/>
          </a:bodyPr>
          <a:lstStyle/>
          <a:p>
            <a:r>
              <a:rPr lang="en-US" sz="3600" dirty="0" smtClean="0"/>
              <a:t>PCSP Development Minimum Requirements   	</a:t>
            </a:r>
            <a:br>
              <a:rPr lang="en-US" sz="3600" dirty="0" smtClean="0"/>
            </a:br>
            <a:r>
              <a:rPr lang="en-US" sz="3600" dirty="0"/>
              <a:t>	</a:t>
            </a:r>
            <a:r>
              <a:rPr lang="en-US" sz="3600" dirty="0" smtClean="0"/>
              <a:t>									</a:t>
            </a:r>
            <a:r>
              <a:rPr lang="en-US" sz="2000" b="1" dirty="0" smtClean="0"/>
              <a:t>continued</a:t>
            </a:r>
            <a:r>
              <a:rPr lang="en-US" sz="3600" dirty="0" smtClean="0"/>
              <a:t>                                                                		</a:t>
            </a:r>
            <a:endParaRPr lang="en-US" sz="2400" b="1" dirty="0"/>
          </a:p>
        </p:txBody>
      </p:sp>
      <p:sp>
        <p:nvSpPr>
          <p:cNvPr id="3" name="Content Placeholder 2"/>
          <p:cNvSpPr>
            <a:spLocks noGrp="1"/>
          </p:cNvSpPr>
          <p:nvPr>
            <p:ph idx="1"/>
          </p:nvPr>
        </p:nvSpPr>
        <p:spPr>
          <a:xfrm>
            <a:off x="838200" y="1610315"/>
            <a:ext cx="10515600" cy="4566648"/>
          </a:xfrm>
        </p:spPr>
        <p:txBody>
          <a:bodyPr>
            <a:normAutofit/>
          </a:bodyPr>
          <a:lstStyle/>
          <a:p>
            <a:pPr marL="0" indent="0">
              <a:buNone/>
            </a:pPr>
            <a:r>
              <a:rPr lang="en-US" dirty="0" smtClean="0"/>
              <a:t>PCSP must </a:t>
            </a:r>
            <a:r>
              <a:rPr lang="en-US" dirty="0"/>
              <a:t>include</a:t>
            </a:r>
            <a:r>
              <a:rPr lang="en-US" dirty="0" smtClean="0"/>
              <a:t>:</a:t>
            </a:r>
          </a:p>
          <a:p>
            <a:pPr marL="285750" indent="-285750"/>
            <a:r>
              <a:rPr lang="en-US" sz="2200" dirty="0" smtClean="0"/>
              <a:t>Reflects </a:t>
            </a:r>
            <a:r>
              <a:rPr lang="en-US" sz="2200" dirty="0"/>
              <a:t>services and supports (paid and unpaid) that will assist individual to achieve identified goals, providers of those services inclusive of natural supports</a:t>
            </a:r>
          </a:p>
          <a:p>
            <a:pPr marL="285750" indent="-285750"/>
            <a:r>
              <a:rPr lang="en-US" sz="2200" dirty="0"/>
              <a:t>Risk factors and measures to address inclusive of back-up plans</a:t>
            </a:r>
          </a:p>
          <a:p>
            <a:pPr marL="285750" indent="-285750"/>
            <a:r>
              <a:rPr lang="en-US" sz="2200" dirty="0"/>
              <a:t>Be understandable to the individual receiving services and supports and individuals that support him or her</a:t>
            </a:r>
          </a:p>
          <a:p>
            <a:pPr marL="285750" indent="-285750"/>
            <a:r>
              <a:rPr lang="en-US" sz="2200" dirty="0"/>
              <a:t>Identify individual/entity responsible for monitoring the plan</a:t>
            </a:r>
          </a:p>
          <a:p>
            <a:pPr marL="285750" indent="-285750"/>
            <a:r>
              <a:rPr lang="en-US" sz="2200" dirty="0"/>
              <a:t>Be agreed to in writing by individual/guardian and signed by all individuals/providers responsible for implementation</a:t>
            </a:r>
          </a:p>
          <a:p>
            <a:pPr marL="285750" indent="-285750"/>
            <a:r>
              <a:rPr lang="en-US" sz="2200" dirty="0"/>
              <a:t>Distributed to the individual and others involved in the plan</a:t>
            </a:r>
          </a:p>
          <a:p>
            <a:endParaRPr lang="en-US"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7570260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Requirements</a:t>
            </a:r>
            <a:endParaRPr lang="en-US" dirty="0"/>
          </a:p>
        </p:txBody>
      </p:sp>
      <p:sp>
        <p:nvSpPr>
          <p:cNvPr id="3" name="Content Placeholder 2"/>
          <p:cNvSpPr>
            <a:spLocks noGrp="1"/>
          </p:cNvSpPr>
          <p:nvPr>
            <p:ph idx="1"/>
          </p:nvPr>
        </p:nvSpPr>
        <p:spPr/>
        <p:txBody>
          <a:bodyPr>
            <a:normAutofit/>
          </a:bodyPr>
          <a:lstStyle/>
          <a:p>
            <a:r>
              <a:rPr lang="en-US" sz="2400" dirty="0" smtClean="0"/>
              <a:t>At least every 12 months</a:t>
            </a:r>
          </a:p>
          <a:p>
            <a:r>
              <a:rPr lang="en-US" sz="2400" dirty="0" smtClean="0"/>
              <a:t>When the individuals circumstances change significantly </a:t>
            </a:r>
          </a:p>
          <a:p>
            <a:r>
              <a:rPr lang="en-US" sz="2400" dirty="0" smtClean="0"/>
              <a:t>At the request of the individual and/or guardian</a:t>
            </a:r>
            <a:endParaRPr lang="en-US" sz="2400"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1930250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Abeyance </a:t>
            </a:r>
            <a:endParaRPr lang="en-US" dirty="0"/>
          </a:p>
        </p:txBody>
      </p:sp>
      <p:sp>
        <p:nvSpPr>
          <p:cNvPr id="3" name="Content Placeholder 2"/>
          <p:cNvSpPr>
            <a:spLocks noGrp="1"/>
          </p:cNvSpPr>
          <p:nvPr>
            <p:ph idx="1"/>
          </p:nvPr>
        </p:nvSpPr>
        <p:spPr/>
        <p:txBody>
          <a:bodyPr/>
          <a:lstStyle/>
          <a:p>
            <a:pPr marL="0" indent="0">
              <a:buNone/>
            </a:pPr>
            <a:r>
              <a:rPr lang="en-US" dirty="0" smtClean="0"/>
              <a:t>A temporary suspension of PASSE services, due to:</a:t>
            </a:r>
          </a:p>
          <a:p>
            <a:pPr marL="0" indent="0">
              <a:buNone/>
            </a:pPr>
            <a:endParaRPr lang="en-US" dirty="0" smtClean="0"/>
          </a:p>
          <a:p>
            <a:pPr marL="514350" indent="-514350">
              <a:buFont typeface="+mj-lt"/>
              <a:buAutoNum type="alphaUcPeriod"/>
            </a:pPr>
            <a:r>
              <a:rPr lang="en-US" dirty="0" smtClean="0"/>
              <a:t>A temporary loss of Medicaid eligibility</a:t>
            </a:r>
          </a:p>
          <a:p>
            <a:pPr marL="514350" indent="-514350">
              <a:buFont typeface="+mj-lt"/>
              <a:buAutoNum type="alphaUcPeriod"/>
            </a:pPr>
            <a:r>
              <a:rPr lang="en-US" dirty="0" smtClean="0"/>
              <a:t>Placement in a setting excluded from the PASSE</a:t>
            </a:r>
          </a:p>
          <a:p>
            <a:pPr marL="514350" indent="-514350">
              <a:buFont typeface="+mj-lt"/>
              <a:buAutoNum type="alphaUcPeriod"/>
            </a:pPr>
            <a:r>
              <a:rPr lang="en-US" dirty="0" smtClean="0"/>
              <a:t>Loss of contact with the beneficiary or guardian for more than forty-five (45) days.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860838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PASSE Phase I- now through December 31st</a:t>
            </a:r>
            <a:endParaRPr lang="en-US" dirty="0"/>
          </a:p>
        </p:txBody>
      </p:sp>
      <p:sp>
        <p:nvSpPr>
          <p:cNvPr id="3" name="Content Placeholder 2"/>
          <p:cNvSpPr>
            <a:spLocks noGrp="1"/>
          </p:cNvSpPr>
          <p:nvPr>
            <p:ph idx="1"/>
          </p:nvPr>
        </p:nvSpPr>
        <p:spPr/>
        <p:txBody>
          <a:bodyPr/>
          <a:lstStyle/>
          <a:p>
            <a:r>
              <a:rPr lang="en-US" dirty="0" smtClean="0"/>
              <a:t>Clients with developmental disabilities or intellectual disabilities receiving services within the Community and Employment Supports (CES) Waiver must comply with the current waiver assurances and promulgated forms</a:t>
            </a:r>
          </a:p>
          <a:p>
            <a:r>
              <a:rPr lang="en-US" dirty="0" smtClean="0"/>
              <a:t>Once a CES waiver client is attributed to a PASSE, the PASSE care coordinator takes over ALL care coordination services and the CES waiver provider can no longer bill for any service except the PCSP development fee of $90.00</a:t>
            </a:r>
          </a:p>
          <a:p>
            <a:r>
              <a:rPr lang="en-US" dirty="0" smtClean="0"/>
              <a:t>The PASSE care coordinator must work with the CES waiver provider to develop any needed PCSPs between now and January 1, 2019</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6541424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PASSE Phase I- now through December 31st</a:t>
            </a:r>
          </a:p>
        </p:txBody>
      </p:sp>
      <p:sp>
        <p:nvSpPr>
          <p:cNvPr id="3" name="Content Placeholder 2"/>
          <p:cNvSpPr>
            <a:spLocks noGrp="1"/>
          </p:cNvSpPr>
          <p:nvPr>
            <p:ph idx="1"/>
          </p:nvPr>
        </p:nvSpPr>
        <p:spPr/>
        <p:txBody>
          <a:bodyPr/>
          <a:lstStyle/>
          <a:p>
            <a:r>
              <a:rPr lang="en-US" dirty="0" smtClean="0"/>
              <a:t>“ALL care coordination services” includes total coordination of care for the client which includes these key elements that have been performed by the CES Waiver provider up until now:</a:t>
            </a:r>
          </a:p>
          <a:p>
            <a:pPr lvl="1"/>
            <a:r>
              <a:rPr lang="en-US" dirty="0" smtClean="0"/>
              <a:t>ICF eligibility re-evaluations (some clients every 3 years others every 5 years)</a:t>
            </a:r>
          </a:p>
          <a:p>
            <a:pPr lvl="1"/>
            <a:r>
              <a:rPr lang="en-US" dirty="0" smtClean="0"/>
              <a:t>Implementation of the client’s PCSP</a:t>
            </a:r>
          </a:p>
          <a:p>
            <a:pPr lvl="1"/>
            <a:r>
              <a:rPr lang="en-US" dirty="0" smtClean="0"/>
              <a:t>Coordinating between multiple providers</a:t>
            </a:r>
          </a:p>
          <a:p>
            <a:pPr lvl="1"/>
            <a:r>
              <a:rPr lang="en-US" dirty="0" smtClean="0"/>
              <a:t>Attending the PCSP development meeting</a:t>
            </a:r>
          </a:p>
          <a:p>
            <a:pPr marL="457200" lvl="1" indent="0">
              <a:buNone/>
            </a:pPr>
            <a:endParaRPr lang="en-US" dirty="0"/>
          </a:p>
          <a:p>
            <a:pPr marL="457200" lvl="1" indent="0">
              <a:buNone/>
            </a:pP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2259497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Walk On Items</a:t>
            </a:r>
            <a:endParaRPr lang="en-US" dirty="0"/>
          </a:p>
        </p:txBody>
      </p:sp>
      <p:sp>
        <p:nvSpPr>
          <p:cNvPr id="6" name="Content Placeholder 5"/>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2811039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Questions?</a:t>
            </a:r>
            <a:endParaRPr lang="en-US" dirty="0"/>
          </a:p>
        </p:txBody>
      </p:sp>
      <p:sp>
        <p:nvSpPr>
          <p:cNvPr id="3" name="Text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3839094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1707</TotalTime>
  <Words>1350</Words>
  <Application>Microsoft Office PowerPoint</Application>
  <PresentationFormat>Custom</PresentationFormat>
  <Paragraphs>157</Paragraphs>
  <Slides>22</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Acrobat Document</vt:lpstr>
      <vt:lpstr>PERSON-CENTERED SERVICE PLAN (PCSP)  WITHIN THE ROLE OF THE PASSE CARE COORDINATOR</vt:lpstr>
      <vt:lpstr>Training Objectives</vt:lpstr>
      <vt:lpstr>Person-Centered Service Plan (PCSP)</vt:lpstr>
      <vt:lpstr>Person-Centered Service Plan (PCSP)</vt:lpstr>
      <vt:lpstr>Purpose of the PCSP </vt:lpstr>
      <vt:lpstr>Code of Federal Regulations</vt:lpstr>
      <vt:lpstr>Definitions of Care Coordination and Case Management</vt:lpstr>
      <vt:lpstr>Case management services</vt:lpstr>
      <vt:lpstr>Who May Provide Care Coordination or Case Management Services</vt:lpstr>
      <vt:lpstr>The  Four (4) Elements of Conflict Free  Case Management are:</vt:lpstr>
      <vt:lpstr>What Care Coordination and Case Management are NOT</vt:lpstr>
      <vt:lpstr>What is Expected from the Care Coordination</vt:lpstr>
      <vt:lpstr>What Is Not  Expected From the Care Coordinator</vt:lpstr>
      <vt:lpstr>PCSP Planning Process Minimum Requirements: </vt:lpstr>
      <vt:lpstr>PCSP Development Minimum Requirements</vt:lpstr>
      <vt:lpstr>PCSP Development Minimum Requirements               continued                                                                  </vt:lpstr>
      <vt:lpstr>Review Requirements</vt:lpstr>
      <vt:lpstr>Abeyance </vt:lpstr>
      <vt:lpstr>PASSE Phase I- now through December 31st</vt:lpstr>
      <vt:lpstr>PASSE Phase I- now through December 31st</vt:lpstr>
      <vt:lpstr>Walk On Items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and Employment Supports Waiver</dc:title>
  <dc:creator>Regina Davenport</dc:creator>
  <cp:lastModifiedBy>Melissa Stone</cp:lastModifiedBy>
  <cp:revision>96</cp:revision>
  <cp:lastPrinted>2018-06-19T19:16:19Z</cp:lastPrinted>
  <dcterms:created xsi:type="dcterms:W3CDTF">2017-11-30T15:44:08Z</dcterms:created>
  <dcterms:modified xsi:type="dcterms:W3CDTF">2018-06-19T21:27:28Z</dcterms:modified>
</cp:coreProperties>
</file>