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2"/>
  </p:handoutMasterIdLst>
  <p:sldIdLst>
    <p:sldId id="256" r:id="rId2"/>
    <p:sldId id="339" r:id="rId3"/>
    <p:sldId id="258" r:id="rId4"/>
    <p:sldId id="308" r:id="rId5"/>
    <p:sldId id="300" r:id="rId6"/>
    <p:sldId id="302" r:id="rId7"/>
    <p:sldId id="314" r:id="rId8"/>
    <p:sldId id="325" r:id="rId9"/>
    <p:sldId id="259" r:id="rId10"/>
    <p:sldId id="279" r:id="rId11"/>
    <p:sldId id="331" r:id="rId12"/>
    <p:sldId id="332" r:id="rId13"/>
    <p:sldId id="278" r:id="rId14"/>
    <p:sldId id="307" r:id="rId15"/>
    <p:sldId id="344" r:id="rId16"/>
    <p:sldId id="322" r:id="rId17"/>
    <p:sldId id="323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337" r:id="rId26"/>
    <p:sldId id="288" r:id="rId27"/>
    <p:sldId id="289" r:id="rId28"/>
    <p:sldId id="290" r:id="rId29"/>
    <p:sldId id="345" r:id="rId30"/>
    <p:sldId id="330" r:id="rId3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0" autoAdjust="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F88AC3B-B51E-4D17-BC5C-E0BF0363B28C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24E1709-5394-4AB0-A4A7-17B6F8ABB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67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998C4-209A-4CC2-94C9-A4A3C2888CF8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199B8-DAAB-4D93-B6E3-13442C8AE7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sabilityrightsar.org/" TargetMode="External"/><Relationship Id="rId2" Type="http://schemas.openxmlformats.org/officeDocument/2006/relationships/hyperlink" Target="mailto:info@disabilityrightsar.or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76400"/>
            <a:ext cx="6172199" cy="225157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Waiver appeals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" t="15452" r="45046" b="59895"/>
          <a:stretch/>
        </p:blipFill>
        <p:spPr bwMode="auto">
          <a:xfrm>
            <a:off x="2209800" y="4419600"/>
            <a:ext cx="4705607" cy="12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11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7163" r="51910"/>
          <a:stretch/>
        </p:blipFill>
        <p:spPr bwMode="auto">
          <a:xfrm>
            <a:off x="838200" y="451022"/>
            <a:ext cx="7391400" cy="590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5410200"/>
            <a:ext cx="762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1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0" t="7258" r="51702" b="7931"/>
          <a:stretch/>
        </p:blipFill>
        <p:spPr bwMode="auto">
          <a:xfrm>
            <a:off x="1219200" y="838200"/>
            <a:ext cx="6690847" cy="4899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33800" y="3200400"/>
            <a:ext cx="1219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1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7185" r="42189" b="-798"/>
          <a:stretch/>
        </p:blipFill>
        <p:spPr bwMode="auto">
          <a:xfrm>
            <a:off x="990600" y="914400"/>
            <a:ext cx="7213600" cy="503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09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2000" y="1676400"/>
            <a:ext cx="7620000" cy="4648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Anything new?</a:t>
            </a:r>
          </a:p>
          <a:p>
            <a:r>
              <a:rPr lang="en-US" sz="3200" dirty="0" smtClean="0"/>
              <a:t>Anything important you think they overlooked?</a:t>
            </a:r>
          </a:p>
          <a:p>
            <a:r>
              <a:rPr lang="en-US" sz="3200" dirty="0" smtClean="0"/>
              <a:t>Get your witnesses and exhibits ready.</a:t>
            </a:r>
          </a:p>
          <a:p>
            <a:r>
              <a:rPr lang="en-US" sz="3200" dirty="0" smtClean="0"/>
              <a:t>Request evidence </a:t>
            </a:r>
            <a:r>
              <a:rPr lang="en-US" sz="3200" smtClean="0"/>
              <a:t>from DHS.</a:t>
            </a:r>
            <a:endParaRPr lang="en-US" sz="3200" dirty="0" smtClean="0"/>
          </a:p>
          <a:p>
            <a:endParaRPr lang="en-US" dirty="0" smtClean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762000" y="5334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Request for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fair hearing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6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762000" y="5334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Request for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fair hearing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8" name="Content Placeholder 1"/>
          <p:cNvSpPr>
            <a:spLocks noGrp="1"/>
          </p:cNvSpPr>
          <p:nvPr>
            <p:ph sz="quarter" idx="13"/>
          </p:nvPr>
        </p:nvSpPr>
        <p:spPr>
          <a:xfrm>
            <a:off x="762000" y="1828800"/>
            <a:ext cx="7620000" cy="457200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Phone hearing or in-person (by request</a:t>
            </a:r>
            <a:r>
              <a:rPr lang="en-US" sz="2600" dirty="0" smtClean="0"/>
              <a:t>).</a:t>
            </a:r>
            <a:endParaRPr lang="en-US" sz="2600" dirty="0"/>
          </a:p>
          <a:p>
            <a:r>
              <a:rPr lang="en-US" sz="2600" dirty="0"/>
              <a:t>Have your client </a:t>
            </a:r>
            <a:r>
              <a:rPr lang="en-US" sz="2600" dirty="0" smtClean="0"/>
              <a:t>present.</a:t>
            </a:r>
            <a:endParaRPr lang="en-US" sz="2600" dirty="0"/>
          </a:p>
          <a:p>
            <a:r>
              <a:rPr lang="en-US" sz="2600" dirty="0"/>
              <a:t>Not a </a:t>
            </a:r>
            <a:r>
              <a:rPr lang="en-US" sz="2600" dirty="0" smtClean="0"/>
              <a:t>trial, but it affects legal rights and can be conducted with formality.</a:t>
            </a:r>
            <a:endParaRPr lang="en-US" sz="2600" dirty="0"/>
          </a:p>
          <a:p>
            <a:r>
              <a:rPr lang="en-US" sz="2600" dirty="0"/>
              <a:t>Know how much time you have.</a:t>
            </a:r>
          </a:p>
          <a:p>
            <a:pPr lvl="1"/>
            <a:r>
              <a:rPr lang="en-US" sz="2600" dirty="0"/>
              <a:t>Run through questions to get a sense of time for each witness.</a:t>
            </a:r>
          </a:p>
          <a:p>
            <a:pPr lvl="1"/>
            <a:r>
              <a:rPr lang="en-US" sz="2600" dirty="0"/>
              <a:t>Make time to </a:t>
            </a:r>
            <a:r>
              <a:rPr lang="en-US" sz="2600" dirty="0" smtClean="0"/>
              <a:t>prepare your witnesses and yourself.</a:t>
            </a:r>
            <a:endParaRPr lang="en-US" sz="2600" dirty="0"/>
          </a:p>
          <a:p>
            <a:r>
              <a:rPr lang="en-US" sz="2600" dirty="0"/>
              <a:t>Consult with an </a:t>
            </a:r>
            <a:r>
              <a:rPr lang="en-US" sz="2600" dirty="0" smtClean="0"/>
              <a:t>attorney </a:t>
            </a:r>
            <a:r>
              <a:rPr lang="en-US" sz="2600" b="1" u="sng" dirty="0" smtClean="0">
                <a:solidFill>
                  <a:srgbClr val="FFFF00"/>
                </a:solidFill>
              </a:rPr>
              <a:t>before the hearing</a:t>
            </a:r>
            <a:r>
              <a:rPr lang="en-US" sz="2600" dirty="0" smtClean="0"/>
              <a:t> </a:t>
            </a:r>
            <a:r>
              <a:rPr lang="en-US" sz="2600" dirty="0"/>
              <a:t>if you think there are issues for appeal if you are denied.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1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676400"/>
            <a:ext cx="8534400" cy="4648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To whom does it need to be sent?</a:t>
            </a:r>
          </a:p>
          <a:p>
            <a:r>
              <a:rPr lang="en-US" sz="3200" dirty="0"/>
              <a:t>ALWAYS LOOK AT THE LETTER</a:t>
            </a:r>
          </a:p>
          <a:p>
            <a:pPr lvl="1"/>
            <a:r>
              <a:rPr lang="en-US" sz="3200" dirty="0"/>
              <a:t>Almost always the letter will tell the precise address for you to send the appeal</a:t>
            </a:r>
            <a:r>
              <a:rPr lang="en-US" sz="3200" dirty="0" smtClean="0"/>
              <a:t>.</a:t>
            </a:r>
          </a:p>
          <a:p>
            <a:pPr lvl="1"/>
            <a:r>
              <a:rPr lang="en-US" sz="3200" dirty="0" smtClean="0"/>
              <a:t>Policy 1098 can be confusing.</a:t>
            </a:r>
            <a:endParaRPr lang="en-US" sz="3200" dirty="0"/>
          </a:p>
          <a:p>
            <a:pPr lvl="1"/>
            <a:r>
              <a:rPr lang="en-US" sz="3200" dirty="0"/>
              <a:t>Rely on the letter, keep the letter.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62000" y="5334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procedure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14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79500"/>
            <a:ext cx="8110589" cy="247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80364"/>
            <a:ext cx="8066722" cy="1753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00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1000"/>
            <a:ext cx="5361709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86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533400"/>
            <a:ext cx="7162800" cy="533400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 smtClean="0"/>
              <a:t>dhs</a:t>
            </a:r>
            <a:r>
              <a:rPr lang="en-US" sz="3200" dirty="0" smtClean="0"/>
              <a:t> 1098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3000"/>
            <a:ext cx="398693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7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8739188" cy="211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18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26358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834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19200" y="1647686"/>
            <a:ext cx="6461760" cy="399391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 want all records</a:t>
            </a:r>
          </a:p>
          <a:p>
            <a:pPr lvl="1"/>
            <a:r>
              <a:rPr lang="en-US" sz="2800" dirty="0" smtClean="0"/>
              <a:t>Do not depend on them to send </a:t>
            </a:r>
            <a:r>
              <a:rPr lang="en-US" sz="2800" b="1" u="sng" dirty="0" smtClean="0"/>
              <a:t>all</a:t>
            </a:r>
            <a:r>
              <a:rPr lang="en-US" sz="2800" dirty="0" smtClean="0"/>
              <a:t> of the records without your request</a:t>
            </a:r>
            <a:endParaRPr lang="en-US" sz="2800" dirty="0"/>
          </a:p>
          <a:p>
            <a:r>
              <a:rPr lang="en-US" sz="2800" dirty="0" smtClean="0"/>
              <a:t>Meetings of Psychology Team, Memos, Notes, Correspondence</a:t>
            </a:r>
          </a:p>
          <a:p>
            <a:r>
              <a:rPr lang="en-US" sz="2800" dirty="0" smtClean="0"/>
              <a:t>Communications</a:t>
            </a:r>
          </a:p>
          <a:p>
            <a:r>
              <a:rPr lang="en-US" sz="2800" dirty="0" smtClean="0"/>
              <a:t>Make your requests independently verifiable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10403" y="914400"/>
            <a:ext cx="1955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Records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1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19200" y="1647686"/>
            <a:ext cx="6461760" cy="4676914"/>
          </a:xfrm>
        </p:spPr>
        <p:txBody>
          <a:bodyPr>
            <a:normAutofit/>
          </a:bodyPr>
          <a:lstStyle/>
          <a:p>
            <a:r>
              <a:rPr lang="en-US" sz="3300" dirty="0" smtClean="0"/>
              <a:t>Who are they going to call as a witness?</a:t>
            </a:r>
          </a:p>
          <a:p>
            <a:pPr lvl="1"/>
            <a:r>
              <a:rPr lang="en-US" sz="2800" dirty="0" smtClean="0"/>
              <a:t>Are they an “expert?”</a:t>
            </a:r>
          </a:p>
          <a:p>
            <a:pPr lvl="1"/>
            <a:r>
              <a:rPr lang="en-US" sz="2800" dirty="0" smtClean="0"/>
              <a:t>Do you have someone to testify as an “expert?”</a:t>
            </a:r>
          </a:p>
          <a:p>
            <a:r>
              <a:rPr lang="en-US" sz="2800" dirty="0" smtClean="0"/>
              <a:t>Ask your client whether they have ever met or spoken with the witnesses.</a:t>
            </a:r>
            <a:endParaRPr lang="en-US" sz="28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96405" y="91440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Witnesses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38943" y="914400"/>
            <a:ext cx="309892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FF00"/>
                </a:solidFill>
              </a:rPr>
              <a:t>Issues</a:t>
            </a:r>
            <a:endParaRPr lang="en-US" sz="8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19200" y="1647686"/>
            <a:ext cx="6461760" cy="3993916"/>
          </a:xfrm>
        </p:spPr>
        <p:txBody>
          <a:bodyPr>
            <a:normAutofit fontScale="92500"/>
          </a:bodyPr>
          <a:lstStyle/>
          <a:p>
            <a:r>
              <a:rPr lang="en-US" sz="2800" i="0" dirty="0" smtClean="0"/>
              <a:t>All </a:t>
            </a:r>
            <a:r>
              <a:rPr lang="en-US" sz="2800" i="0" dirty="0"/>
              <a:t>mandatory and optional services that the state can cover under Medicaid, whether or not such services are covered for </a:t>
            </a:r>
            <a:r>
              <a:rPr lang="en-US" sz="2800" i="0" dirty="0" smtClean="0"/>
              <a:t>adults.  42 U.S.C. § </a:t>
            </a:r>
            <a:r>
              <a:rPr lang="en-US" sz="2800" i="0" dirty="0"/>
              <a:t>1396d(a) </a:t>
            </a:r>
            <a:endParaRPr lang="en-US" sz="2800" i="0" dirty="0" smtClean="0"/>
          </a:p>
          <a:p>
            <a:r>
              <a:rPr lang="en-US" sz="2800" i="0" dirty="0" smtClean="0"/>
              <a:t>“Necessary </a:t>
            </a:r>
            <a:r>
              <a:rPr lang="en-US" sz="2800" i="0" dirty="0"/>
              <a:t>health care, diagnostic services, treatment, and other measures… to </a:t>
            </a:r>
            <a:r>
              <a:rPr lang="en-US" sz="2800" b="1" i="0" u="sng" dirty="0">
                <a:solidFill>
                  <a:srgbClr val="FFFF00"/>
                </a:solidFill>
              </a:rPr>
              <a:t>correct or ameliorate</a:t>
            </a:r>
            <a:r>
              <a:rPr lang="en-US" sz="2800" i="0" dirty="0"/>
              <a:t> defects and physical and mental illnesses and conditions….” 42 U.S.C. § 1396d(r)(5)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93143" y="914400"/>
            <a:ext cx="15905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EPSDT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0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19200" y="1647686"/>
            <a:ext cx="6461760" cy="4524514"/>
          </a:xfrm>
        </p:spPr>
        <p:txBody>
          <a:bodyPr>
            <a:normAutofit fontScale="92500" lnSpcReduction="20000"/>
          </a:bodyPr>
          <a:lstStyle/>
          <a:p>
            <a:r>
              <a:rPr lang="en-US" sz="2800" i="0" dirty="0"/>
              <a:t>“No qualified individual with a disability shall, by reason of such disability, be excluded from participation in or be denied the benefits of the services, programs, or activities of a public entity, or be subjected to discrimination by any such entity.” </a:t>
            </a:r>
            <a:endParaRPr lang="en-US" sz="2800" i="0" dirty="0" smtClean="0"/>
          </a:p>
          <a:p>
            <a:pPr marL="0" indent="0">
              <a:buNone/>
            </a:pPr>
            <a:r>
              <a:rPr lang="en-US" sz="2800" i="0" dirty="0"/>
              <a:t>	</a:t>
            </a:r>
            <a:r>
              <a:rPr lang="en-US" sz="2800" i="0" dirty="0" smtClean="0"/>
              <a:t>42 </a:t>
            </a:r>
            <a:r>
              <a:rPr lang="en-US" sz="2800" i="0" dirty="0"/>
              <a:t>U.S.C. § </a:t>
            </a:r>
            <a:r>
              <a:rPr lang="en-US" sz="2800" i="0" dirty="0" smtClean="0"/>
              <a:t>12137</a:t>
            </a:r>
          </a:p>
          <a:p>
            <a:r>
              <a:rPr lang="en-US" sz="2800" i="0" dirty="0" smtClean="0"/>
              <a:t>Receipt of services in the “most integrated setting </a:t>
            </a:r>
            <a:r>
              <a:rPr lang="en-US" sz="2800" i="0" dirty="0"/>
              <a:t>appropriate to their needs.” </a:t>
            </a:r>
            <a:endParaRPr lang="en-US" sz="2800" i="0" dirty="0" smtClean="0"/>
          </a:p>
          <a:p>
            <a:pPr marL="0" indent="0">
              <a:buNone/>
            </a:pPr>
            <a:r>
              <a:rPr lang="en-US" sz="2800" i="0" dirty="0" smtClean="0"/>
              <a:t>28 </a:t>
            </a:r>
            <a:r>
              <a:rPr lang="en-US" sz="2800" i="0" dirty="0"/>
              <a:t>C.F.R. § </a:t>
            </a:r>
            <a:r>
              <a:rPr lang="en-US" sz="2800" i="0" dirty="0" smtClean="0"/>
              <a:t>35.130(d), </a:t>
            </a:r>
            <a:r>
              <a:rPr lang="en-US" sz="2800" dirty="0" smtClean="0"/>
              <a:t>See Olmstead </a:t>
            </a:r>
            <a:r>
              <a:rPr lang="en-US" sz="2800" dirty="0"/>
              <a:t>v. L.C. v. </a:t>
            </a:r>
            <a:r>
              <a:rPr lang="en-US" sz="2800" dirty="0" err="1"/>
              <a:t>Zimring</a:t>
            </a:r>
            <a:r>
              <a:rPr lang="en-US" sz="2800" i="0" dirty="0"/>
              <a:t>, 527 U.S. 581 (1999).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91477" y="914400"/>
            <a:ext cx="6793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Americans with Disabilities Act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3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4226" y="2438400"/>
            <a:ext cx="69429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Cannot represent the beneficiary any longer.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“Proceedings for review shall be instituted by filing a petition within thirty (30) days after service upon petitioner of the agency’s final decision [. . .]”</a:t>
            </a:r>
          </a:p>
          <a:p>
            <a:endParaRPr lang="en-US" sz="2400" b="1" dirty="0"/>
          </a:p>
          <a:p>
            <a:r>
              <a:rPr lang="en-US" sz="2400" b="1" dirty="0" smtClean="0"/>
              <a:t>Agency will transmit </a:t>
            </a:r>
            <a:r>
              <a:rPr lang="en-US" sz="2400" b="1" u="sng" dirty="0" smtClean="0"/>
              <a:t>the record</a:t>
            </a:r>
            <a:r>
              <a:rPr lang="en-US" sz="2400" b="1" dirty="0" smtClean="0"/>
              <a:t> to the court.</a:t>
            </a:r>
          </a:p>
          <a:p>
            <a:endParaRPr lang="en-US" sz="2400" b="1" dirty="0"/>
          </a:p>
          <a:p>
            <a:r>
              <a:rPr lang="en-US" sz="2400" b="1" dirty="0" smtClean="0"/>
              <a:t>The court, not a jury, will review </a:t>
            </a:r>
            <a:r>
              <a:rPr lang="en-US" sz="2400" b="1" u="sng" dirty="0" smtClean="0"/>
              <a:t>the record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endParaRPr lang="en-US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4470" y="2134626"/>
            <a:ext cx="7543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(1) In violation of constitutional or statutory provisions;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(2) In excess of the agency's statutory authority;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(3) Made upon unlawful procedure;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(4) Affected by other error or law;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(5) Not supported by substantial evidence of record; or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(6) Arbitrary, capricious, or characterized by abuse of discretion.</a:t>
            </a:r>
          </a:p>
        </p:txBody>
      </p:sp>
    </p:spTree>
    <p:extLst>
      <p:ext uri="{BB962C8B-B14F-4D97-AF65-F5344CB8AC3E}">
        <p14:creationId xmlns:p14="http://schemas.microsoft.com/office/powerpoint/2010/main" val="242800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4100" y="2209800"/>
            <a:ext cx="6934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[The] </a:t>
            </a:r>
            <a:r>
              <a:rPr lang="en-US" sz="2400" b="1" u="sng" dirty="0" smtClean="0">
                <a:solidFill>
                  <a:srgbClr val="FFFF00"/>
                </a:solidFill>
              </a:rPr>
              <a:t>failure to assert equal protection claim in administrative proceeding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[. . .] </a:t>
            </a:r>
            <a:r>
              <a:rPr lang="en-US" sz="2400" b="1" u="sng" dirty="0" smtClean="0">
                <a:solidFill>
                  <a:srgbClr val="FFFF00"/>
                </a:solidFill>
              </a:rPr>
              <a:t>barred it from raising equal protection claim in its subsequent federal action against DHS</a:t>
            </a:r>
            <a:r>
              <a:rPr lang="en-US" sz="2400" dirty="0" smtClean="0"/>
              <a:t>, even if administrative hearing officer led it to believe that it could defer equal protection claim for federal court to decide. </a:t>
            </a:r>
          </a:p>
          <a:p>
            <a:r>
              <a:rPr lang="en-US" sz="2400" dirty="0" smtClean="0"/>
              <a:t> </a:t>
            </a:r>
          </a:p>
          <a:p>
            <a:r>
              <a:rPr lang="en-US" sz="2400" i="1" dirty="0" smtClean="0"/>
              <a:t>Sparkman Learning Center v. Arkansas Dept. of Human Services</a:t>
            </a:r>
            <a:r>
              <a:rPr lang="en-US" sz="2400" dirty="0" smtClean="0"/>
              <a:t>, 2014, 775 F.3d 993.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082588" y="5511799"/>
            <a:ext cx="514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(1) Violation of constitutional or statutory provision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2590800"/>
            <a:ext cx="693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It is essential to judicial review under the Administrative Procedure Act that issues </a:t>
            </a:r>
            <a:r>
              <a:rPr lang="en-US" sz="2400" b="1" u="sng" dirty="0" smtClean="0">
                <a:solidFill>
                  <a:srgbClr val="FFFF00"/>
                </a:solidFill>
              </a:rPr>
              <a:t>must be raised before the administrative agency</a:t>
            </a:r>
            <a:r>
              <a:rPr lang="en-US" sz="2400" b="1" dirty="0" smtClean="0"/>
              <a:t> </a:t>
            </a:r>
            <a:r>
              <a:rPr lang="en-US" sz="2400" dirty="0" smtClean="0"/>
              <a:t>appealed from </a:t>
            </a:r>
            <a:r>
              <a:rPr lang="en-US" sz="2400" b="1" u="sng" dirty="0" smtClean="0">
                <a:solidFill>
                  <a:srgbClr val="FFFF00"/>
                </a:solidFill>
              </a:rPr>
              <a:t>or they will not be addressed by the Supreme Court</a:t>
            </a:r>
            <a:r>
              <a:rPr lang="en-US" sz="2400" dirty="0" smtClean="0"/>
              <a:t>.  </a:t>
            </a:r>
          </a:p>
          <a:p>
            <a:r>
              <a:rPr lang="en-US" sz="2400" i="1" dirty="0" smtClean="0"/>
              <a:t>City of Benton v. Arkansas Soil and Water Conservation </a:t>
            </a:r>
            <a:r>
              <a:rPr lang="en-US" sz="2400" i="1" dirty="0" err="1" smtClean="0"/>
              <a:t>Com'n</a:t>
            </a:r>
            <a:r>
              <a:rPr lang="en-US" sz="2400" dirty="0" smtClean="0"/>
              <a:t>, 2001, 45 S.W.3d 805, 345 Ark. 249.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082588" y="5511799"/>
            <a:ext cx="514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(1) Violation of constitutional or statutory provision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2286000"/>
            <a:ext cx="6934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While the court may reject an agency's interpretation of its own rule if the interpretation is </a:t>
            </a:r>
            <a:r>
              <a:rPr lang="en-US" sz="2400" b="1" u="sng" dirty="0" smtClean="0">
                <a:solidFill>
                  <a:srgbClr val="FFFF00"/>
                </a:solidFill>
              </a:rPr>
              <a:t>irreconcilably contrary to the plain meaning of the rule</a:t>
            </a:r>
            <a:r>
              <a:rPr lang="en-US" sz="2400" dirty="0" smtClean="0"/>
              <a:t>, an administrative agency's interpretation of its own rule will ordinarily be upheld unless it is </a:t>
            </a:r>
            <a:r>
              <a:rPr lang="en-US" sz="2400" b="1" u="sng" dirty="0" smtClean="0">
                <a:solidFill>
                  <a:srgbClr val="FFFF00"/>
                </a:solidFill>
              </a:rPr>
              <a:t>clearly wrong</a:t>
            </a:r>
            <a:r>
              <a:rPr lang="en-US" sz="2400" dirty="0" smtClean="0"/>
              <a:t>.  </a:t>
            </a:r>
          </a:p>
          <a:p>
            <a:r>
              <a:rPr lang="en-US" sz="2400" i="1" dirty="0" smtClean="0"/>
              <a:t>Arkansas Dept. of Human Services v. Siloam Springs Nursing &amp; Rehabilitation</a:t>
            </a:r>
            <a:r>
              <a:rPr lang="en-US" sz="2400" dirty="0" smtClean="0"/>
              <a:t>, 2005, 214 S.W.3d 275, 92 Ark. App. 391.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082588" y="5696465"/>
            <a:ext cx="514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(1) Violation of constitutional or statutory provision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66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4100" y="2179141"/>
            <a:ext cx="69342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have an administrative action set aside as arbitrary and capricious, the party challenging the action must prove that </a:t>
            </a:r>
            <a:r>
              <a:rPr lang="en-US" sz="2400" b="1" u="sng" dirty="0" smtClean="0">
                <a:solidFill>
                  <a:srgbClr val="FFFF00"/>
                </a:solidFill>
              </a:rPr>
              <a:t>it was willful and unreasoning</a:t>
            </a:r>
            <a:r>
              <a:rPr lang="en-US" sz="2400" dirty="0" smtClean="0"/>
              <a:t> action, without consideration and with a </a:t>
            </a:r>
            <a:r>
              <a:rPr lang="en-US" sz="2400" b="1" u="sng" dirty="0" smtClean="0">
                <a:solidFill>
                  <a:srgbClr val="FFFF00"/>
                </a:solidFill>
              </a:rPr>
              <a:t>disregard of the facts</a:t>
            </a:r>
            <a:r>
              <a:rPr lang="en-US" sz="2400" dirty="0" smtClean="0"/>
              <a:t> or circumstances of the case.  </a:t>
            </a:r>
          </a:p>
          <a:p>
            <a:endParaRPr lang="en-US" sz="1000" i="1" dirty="0" smtClean="0"/>
          </a:p>
          <a:p>
            <a:r>
              <a:rPr lang="en-US" sz="900" i="1" dirty="0" smtClean="0"/>
              <a:t>Arkansas Soil and Water Conservation </a:t>
            </a:r>
            <a:r>
              <a:rPr lang="en-US" sz="900" i="1" dirty="0" err="1" smtClean="0"/>
              <a:t>Com'n</a:t>
            </a:r>
            <a:r>
              <a:rPr lang="en-US" sz="900" i="1" dirty="0" smtClean="0"/>
              <a:t> v. City of Bentonville</a:t>
            </a:r>
            <a:r>
              <a:rPr lang="en-US" sz="900" dirty="0" smtClean="0"/>
              <a:t>, 2002, 351 Ark. 289, 92 S.W.3d 47;  </a:t>
            </a:r>
            <a:r>
              <a:rPr lang="en-US" sz="900" i="1" dirty="0" smtClean="0"/>
              <a:t>Van </a:t>
            </a:r>
            <a:r>
              <a:rPr lang="en-US" sz="900" i="1" dirty="0" err="1" smtClean="0"/>
              <a:t>Curen</a:t>
            </a:r>
            <a:r>
              <a:rPr lang="en-US" sz="900" i="1" dirty="0" smtClean="0"/>
              <a:t> v. Arkansas Professional Bail Bondsman Licensing Bd.</a:t>
            </a:r>
            <a:r>
              <a:rPr lang="en-US" sz="900" dirty="0" smtClean="0"/>
              <a:t>, 2002, 79 </a:t>
            </a:r>
            <a:r>
              <a:rPr lang="en-US" sz="900" dirty="0" err="1" smtClean="0"/>
              <a:t>Ark.App</a:t>
            </a:r>
            <a:r>
              <a:rPr lang="en-US" sz="900" dirty="0" smtClean="0"/>
              <a:t>. 43, 84 S.W.3d 47;  </a:t>
            </a:r>
            <a:r>
              <a:rPr lang="en-US" sz="900" i="1" dirty="0" smtClean="0"/>
              <a:t>Arkansas Professional Bail Bondsman Licensing Bd. v. </a:t>
            </a:r>
            <a:r>
              <a:rPr lang="en-US" sz="900" i="1" dirty="0" err="1" smtClean="0"/>
              <a:t>Oudin</a:t>
            </a:r>
            <a:r>
              <a:rPr lang="en-US" sz="900" dirty="0" smtClean="0"/>
              <a:t>, 2002, 348 Ark. 48, 69 S.W.3d 855;  </a:t>
            </a:r>
            <a:r>
              <a:rPr lang="en-US" sz="900" i="1" dirty="0" smtClean="0"/>
              <a:t>Arkansas Contractors Licensing Bd. v. Pegasus Renovation Co.,</a:t>
            </a:r>
            <a:r>
              <a:rPr lang="en-US" sz="900" dirty="0" smtClean="0"/>
              <a:t> 2001, 347 Ark. 320, 64 S.W.3d 241;  </a:t>
            </a:r>
            <a:r>
              <a:rPr lang="en-US" sz="900" i="1" dirty="0" smtClean="0"/>
              <a:t>Chili's of Jonesboro, Inc. v. State Alcohol Beverage Control Div.</a:t>
            </a:r>
            <a:r>
              <a:rPr lang="en-US" sz="900" dirty="0" smtClean="0"/>
              <a:t>, 2001, 75 </a:t>
            </a:r>
            <a:r>
              <a:rPr lang="en-US" sz="900" dirty="0" err="1" smtClean="0"/>
              <a:t>Ark.App</a:t>
            </a:r>
            <a:r>
              <a:rPr lang="en-US" sz="900" dirty="0" smtClean="0"/>
              <a:t>. 239, 57 S.W.3d 228;  </a:t>
            </a:r>
            <a:r>
              <a:rPr lang="en-US" sz="900" i="1" dirty="0" err="1" smtClean="0"/>
              <a:t>Tomerlin</a:t>
            </a:r>
            <a:r>
              <a:rPr lang="en-US" sz="900" i="1" dirty="0" smtClean="0"/>
              <a:t> v. </a:t>
            </a:r>
            <a:r>
              <a:rPr lang="en-US" sz="900" i="1" dirty="0" err="1" smtClean="0"/>
              <a:t>Nickolich</a:t>
            </a:r>
            <a:r>
              <a:rPr lang="en-US" sz="900" dirty="0" smtClean="0"/>
              <a:t>, 2000, 342 Ark. 325, 27 S.W.3d 746;  </a:t>
            </a:r>
            <a:r>
              <a:rPr lang="en-US" sz="900" i="1" dirty="0" smtClean="0"/>
              <a:t>Olsten Health Services, Inc. v. Arkansas Health Services </a:t>
            </a:r>
            <a:r>
              <a:rPr lang="en-US" sz="900" i="1" dirty="0" err="1" smtClean="0"/>
              <a:t>Com'n</a:t>
            </a:r>
            <a:r>
              <a:rPr lang="en-US" sz="900" dirty="0" smtClean="0"/>
              <a:t>, 2000, 69 </a:t>
            </a:r>
            <a:r>
              <a:rPr lang="en-US" sz="900" dirty="0" err="1" smtClean="0"/>
              <a:t>Ark.App</a:t>
            </a:r>
            <a:r>
              <a:rPr lang="en-US" sz="900" dirty="0" smtClean="0"/>
              <a:t>. 313, 12 S.W.3d 656;  </a:t>
            </a:r>
            <a:r>
              <a:rPr lang="en-US" sz="900" i="1" dirty="0" smtClean="0"/>
              <a:t>Arkansas State Police </a:t>
            </a:r>
            <a:r>
              <a:rPr lang="en-US" sz="900" i="1" dirty="0" err="1" smtClean="0"/>
              <a:t>Com'n</a:t>
            </a:r>
            <a:r>
              <a:rPr lang="en-US" sz="900" i="1" dirty="0" smtClean="0"/>
              <a:t> v. Smith</a:t>
            </a:r>
            <a:r>
              <a:rPr lang="en-US" sz="900" dirty="0" smtClean="0"/>
              <a:t>, 1999, 338 Ark. 354, 994 S.W.2d 456;  </a:t>
            </a:r>
            <a:r>
              <a:rPr lang="en-US" sz="900" i="1" dirty="0" smtClean="0"/>
              <a:t>McQuay v. Arkansas State Bd. of Architects</a:t>
            </a:r>
            <a:r>
              <a:rPr lang="en-US" sz="900" dirty="0" smtClean="0"/>
              <a:t>, 1999, 337 Ark. 339, 989 S.W.2d 499;  </a:t>
            </a:r>
            <a:r>
              <a:rPr lang="en-US" sz="900" i="1" dirty="0" smtClean="0"/>
              <a:t>Mid-South Road Builders, Inc. v. Arkansas Contractor Licensing Bd</a:t>
            </a:r>
            <a:r>
              <a:rPr lang="en-US" sz="900" dirty="0" smtClean="0"/>
              <a:t>., 1997, 328 Ark. 630, 946 S.W.2d 649;  </a:t>
            </a:r>
            <a:r>
              <a:rPr lang="en-US" sz="900" i="1" dirty="0" smtClean="0"/>
              <a:t>Moore v. King</a:t>
            </a:r>
            <a:r>
              <a:rPr lang="en-US" sz="900" dirty="0" smtClean="0"/>
              <a:t>, 1997, 328 Ark. 639, 945 S.W.2d 358;  </a:t>
            </a:r>
            <a:r>
              <a:rPr lang="en-US" sz="900" i="1" dirty="0" smtClean="0"/>
              <a:t>Arkansas Dept. of Human Services Div. of Economic and Medical Services v. Wilson</a:t>
            </a:r>
            <a:r>
              <a:rPr lang="en-US" sz="900" dirty="0" smtClean="0"/>
              <a:t>, 1996, 323 Ark. 151, 913 S.W.2d 783;  </a:t>
            </a:r>
            <a:r>
              <a:rPr lang="en-US" sz="900" i="1" dirty="0" smtClean="0"/>
              <a:t>Fontana v. Gunter</a:t>
            </a:r>
            <a:r>
              <a:rPr lang="en-US" sz="900" dirty="0" smtClean="0"/>
              <a:t>, 1984, 11 </a:t>
            </a:r>
            <a:r>
              <a:rPr lang="en-US" sz="900" dirty="0" err="1" smtClean="0"/>
              <a:t>Ark.App</a:t>
            </a:r>
            <a:r>
              <a:rPr lang="en-US" sz="900" dirty="0" smtClean="0"/>
              <a:t>. 214, 669 S.W.2d 487;  </a:t>
            </a:r>
            <a:r>
              <a:rPr lang="en-US" sz="900" i="1" dirty="0" smtClean="0"/>
              <a:t>Arkansas State Bd. of Nursing v. Long</a:t>
            </a:r>
            <a:r>
              <a:rPr lang="en-US" sz="900" dirty="0" smtClean="0"/>
              <a:t>, 1983, 8 </a:t>
            </a:r>
            <a:r>
              <a:rPr lang="en-US" sz="900" dirty="0" err="1" smtClean="0"/>
              <a:t>Ark.App</a:t>
            </a:r>
            <a:r>
              <a:rPr lang="en-US" sz="900" dirty="0" smtClean="0"/>
              <a:t>. 288, 651 S.W.2d 109;  </a:t>
            </a:r>
            <a:r>
              <a:rPr lang="en-US" sz="900" i="1" dirty="0" smtClean="0"/>
              <a:t>Carder v. </a:t>
            </a:r>
            <a:r>
              <a:rPr lang="en-US" sz="900" i="1" dirty="0" err="1" smtClean="0"/>
              <a:t>Hemstock</a:t>
            </a:r>
            <a:r>
              <a:rPr lang="en-US" sz="900" dirty="0" smtClean="0"/>
              <a:t>, 1982, 5 </a:t>
            </a:r>
            <a:r>
              <a:rPr lang="en-US" sz="900" dirty="0" err="1" smtClean="0"/>
              <a:t>Ark.App</a:t>
            </a:r>
            <a:r>
              <a:rPr lang="en-US" sz="900" dirty="0" smtClean="0"/>
              <a:t>. 115, 633 S.W.2d 384;  </a:t>
            </a:r>
            <a:r>
              <a:rPr lang="en-US" sz="900" i="1" dirty="0" err="1" smtClean="0"/>
              <a:t>Partlow</a:t>
            </a:r>
            <a:r>
              <a:rPr lang="en-US" sz="900" i="1" dirty="0" smtClean="0"/>
              <a:t> v. Arkansas State Police Commission</a:t>
            </a:r>
            <a:r>
              <a:rPr lang="en-US" sz="900" dirty="0" smtClean="0"/>
              <a:t>, 1980, 271 Ark. 351, 609 S.W.2d 23;  </a:t>
            </a:r>
            <a:r>
              <a:rPr lang="en-US" sz="900" i="1" dirty="0" smtClean="0"/>
              <a:t>Arkansas Bd. of Registration for Professional Geologists v. Ackley</a:t>
            </a:r>
            <a:r>
              <a:rPr lang="en-US" sz="900" dirty="0" smtClean="0"/>
              <a:t>, 1998, 64 </a:t>
            </a:r>
            <a:r>
              <a:rPr lang="en-US" sz="900" dirty="0" err="1" smtClean="0"/>
              <a:t>Ark.App</a:t>
            </a:r>
            <a:r>
              <a:rPr lang="en-US" sz="900" dirty="0" smtClean="0"/>
              <a:t>. 325, 984 S.W.2d 67;  </a:t>
            </a:r>
            <a:r>
              <a:rPr lang="en-US" sz="900" i="1" dirty="0" smtClean="0"/>
              <a:t>Ramsey v. Department of Human Services</a:t>
            </a:r>
            <a:r>
              <a:rPr lang="en-US" sz="900" dirty="0" smtClean="0"/>
              <a:t>, 1990, 301 Ark. 285, 783 S.W.2d 361.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1245179" y="6096000"/>
            <a:ext cx="6649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(6) Arbitrary, capricious or characterized by an abuse of discretion.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65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25908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/>
              </a:rPr>
              <a:t>Once </a:t>
            </a:r>
            <a:r>
              <a:rPr lang="en-US" sz="2400" b="1" u="sng" dirty="0" smtClean="0">
                <a:solidFill>
                  <a:srgbClr val="FFFF00"/>
                </a:solidFill>
                <a:effectLst/>
              </a:rPr>
              <a:t>substantial evidence</a:t>
            </a:r>
            <a:r>
              <a:rPr lang="en-US" sz="2400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400" dirty="0" smtClean="0">
                <a:effectLst/>
              </a:rPr>
              <a:t>is found </a:t>
            </a:r>
            <a:r>
              <a:rPr lang="en-US" sz="2400" b="1" u="sng" dirty="0" smtClean="0">
                <a:solidFill>
                  <a:srgbClr val="FFFF00"/>
                </a:solidFill>
                <a:effectLst/>
              </a:rPr>
              <a:t>to support</a:t>
            </a:r>
            <a:r>
              <a:rPr lang="en-US" sz="2400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400" dirty="0" smtClean="0">
                <a:effectLst/>
              </a:rPr>
              <a:t>an administrative decision, it automatically follows that the </a:t>
            </a:r>
            <a:r>
              <a:rPr lang="en-US" sz="2400" b="1" u="sng" dirty="0" smtClean="0">
                <a:solidFill>
                  <a:srgbClr val="FFFF00"/>
                </a:solidFill>
                <a:effectLst/>
              </a:rPr>
              <a:t>decision cannot be classified as unreasonable or arbitrary</a:t>
            </a:r>
            <a:r>
              <a:rPr lang="en-US" sz="2400" dirty="0" smtClean="0">
                <a:effectLst/>
              </a:rPr>
              <a:t>.  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i="1" dirty="0" smtClean="0">
                <a:effectLst/>
              </a:rPr>
              <a:t>Arkansas Soil and Water Conservation </a:t>
            </a:r>
            <a:r>
              <a:rPr lang="en-US" sz="2400" i="1" dirty="0" err="1" smtClean="0">
                <a:effectLst/>
              </a:rPr>
              <a:t>Com'n</a:t>
            </a:r>
            <a:r>
              <a:rPr lang="en-US" sz="2400" i="1" dirty="0" smtClean="0">
                <a:effectLst/>
              </a:rPr>
              <a:t> v. City of Bentonville</a:t>
            </a:r>
            <a:r>
              <a:rPr lang="en-US" sz="2400" dirty="0" smtClean="0">
                <a:effectLst/>
              </a:rPr>
              <a:t>, 2002, 351 Ark. 289, 92 S.W.3d 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9376" y="5919572"/>
            <a:ext cx="564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(5) Not supported by substantial evidence of the record.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21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25908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Administrative actions may be considered arbitrary and capricious where they are not supported by any rational basis, or </a:t>
            </a:r>
            <a:r>
              <a:rPr lang="en-US" sz="2400" b="1" u="sng" dirty="0" smtClean="0">
                <a:solidFill>
                  <a:srgbClr val="FFFF00"/>
                </a:solidFill>
              </a:rPr>
              <a:t>hinge</a:t>
            </a:r>
            <a:r>
              <a:rPr lang="en-US" sz="2400" dirty="0" smtClean="0"/>
              <a:t> on a </a:t>
            </a:r>
            <a:r>
              <a:rPr lang="en-US" sz="2400" b="1" u="sng" dirty="0" smtClean="0">
                <a:solidFill>
                  <a:srgbClr val="FFFF00"/>
                </a:solidFill>
              </a:rPr>
              <a:t>finding of fact based on an erroneous view of the law</a:t>
            </a:r>
            <a:r>
              <a:rPr lang="en-US" sz="2400" dirty="0" smtClean="0"/>
              <a:t>.  </a:t>
            </a:r>
          </a:p>
          <a:p>
            <a:endParaRPr lang="en-US" sz="2400" dirty="0" smtClean="0"/>
          </a:p>
          <a:p>
            <a:r>
              <a:rPr lang="en-US" sz="2400" i="1" dirty="0" smtClean="0"/>
              <a:t>Van </a:t>
            </a:r>
            <a:r>
              <a:rPr lang="en-US" sz="2400" i="1" dirty="0" err="1" smtClean="0"/>
              <a:t>Curen</a:t>
            </a:r>
            <a:r>
              <a:rPr lang="en-US" sz="2400" i="1" dirty="0" smtClean="0"/>
              <a:t> v. Arkansas Professional Bail Bondsman Licensing Bd.</a:t>
            </a:r>
            <a:r>
              <a:rPr lang="en-US" sz="2400" dirty="0" smtClean="0"/>
              <a:t>, 2002, 79 </a:t>
            </a:r>
            <a:r>
              <a:rPr lang="en-US" sz="2400" dirty="0" err="1" smtClean="0"/>
              <a:t>Ark.App</a:t>
            </a:r>
            <a:r>
              <a:rPr lang="en-US" sz="2400" dirty="0" smtClean="0"/>
              <a:t>. 43, 84 S.W.3d 47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39376" y="5919572"/>
            <a:ext cx="564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(5) Not supported by substantial evidence of the record.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03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25908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/>
              </a:rPr>
              <a:t>The question on review from an agency decision is not whether the evidence would have supported a contrary finding but </a:t>
            </a:r>
            <a:r>
              <a:rPr lang="en-US" sz="2400" b="1" u="sng" dirty="0" smtClean="0">
                <a:solidFill>
                  <a:srgbClr val="FFFF00"/>
                </a:solidFill>
                <a:effectLst/>
              </a:rPr>
              <a:t>whether it supports the finding that was made</a:t>
            </a:r>
            <a:r>
              <a:rPr lang="en-US" sz="2400" dirty="0" smtClean="0">
                <a:effectLst/>
              </a:rPr>
              <a:t>.  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i="1" dirty="0" smtClean="0">
                <a:effectLst/>
              </a:rPr>
              <a:t>Chili's of Jonesboro, Inc. v. State Alcohol Beverage Control Div.</a:t>
            </a:r>
            <a:r>
              <a:rPr lang="en-US" sz="2400" dirty="0" smtClean="0">
                <a:effectLst/>
              </a:rPr>
              <a:t>, 2001, 75 </a:t>
            </a:r>
            <a:r>
              <a:rPr lang="en-US" sz="2400" dirty="0" err="1" smtClean="0">
                <a:effectLst/>
              </a:rPr>
              <a:t>Ark.App</a:t>
            </a:r>
            <a:r>
              <a:rPr lang="en-US" sz="2400" dirty="0" smtClean="0">
                <a:effectLst/>
              </a:rPr>
              <a:t>. 239, 57 S.W.3d 228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39376" y="5919572"/>
            <a:ext cx="564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(5) Not supported by substantial evidence of the record.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18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2590800"/>
            <a:ext cx="693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establish an </a:t>
            </a:r>
            <a:r>
              <a:rPr lang="en-US" sz="2400" b="1" u="sng" dirty="0" smtClean="0">
                <a:solidFill>
                  <a:srgbClr val="FFFF00"/>
                </a:solidFill>
              </a:rPr>
              <a:t>absence of substantial evidence</a:t>
            </a:r>
            <a:r>
              <a:rPr lang="en-US" sz="2400" dirty="0" smtClean="0"/>
              <a:t> to support an administrative decision, the challenging party must demonstrate that the </a:t>
            </a:r>
            <a:r>
              <a:rPr lang="en-US" sz="2400" b="1" u="sng" dirty="0" smtClean="0">
                <a:solidFill>
                  <a:srgbClr val="FFFF00"/>
                </a:solidFill>
              </a:rPr>
              <a:t>proof before the administrative tribunal was so nearly undisputed that fair-minded persons could not reach its conclusion</a:t>
            </a:r>
            <a:r>
              <a:rPr lang="en-US" sz="2400" dirty="0" smtClean="0"/>
              <a:t>.  </a:t>
            </a:r>
            <a:r>
              <a:rPr lang="en-US" sz="2400" i="1" dirty="0" smtClean="0"/>
              <a:t>Arkansas Soil and Water Conservation </a:t>
            </a:r>
            <a:r>
              <a:rPr lang="en-US" sz="2400" i="1" dirty="0" err="1" smtClean="0"/>
              <a:t>Com'n</a:t>
            </a:r>
            <a:r>
              <a:rPr lang="en-US" sz="2400" i="1" dirty="0" smtClean="0"/>
              <a:t> v. City of Bentonville</a:t>
            </a:r>
            <a:r>
              <a:rPr lang="en-US" sz="2400" dirty="0" smtClean="0"/>
              <a:t>, 2002, 351 Ark. 289, 92 S.W.3d 47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39376" y="5919572"/>
            <a:ext cx="564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(5) Not supported by substantial evidence of the record.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82595"/>
            <a:ext cx="45544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After the Decision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371600"/>
            <a:ext cx="6417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25-15-212 – Judicial Review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2590800"/>
            <a:ext cx="693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reviewing the record to determine whether substantial evidence supports administrative agency's decision, the Court of Appeals gives the evidence its </a:t>
            </a:r>
            <a:r>
              <a:rPr lang="en-US" sz="2400" b="1" u="sng" dirty="0" smtClean="0">
                <a:solidFill>
                  <a:srgbClr val="FFFF00"/>
                </a:solidFill>
              </a:rPr>
              <a:t>strongest probative force in favor of the agency's ruling</a:t>
            </a:r>
            <a:r>
              <a:rPr lang="en-US" sz="2400" dirty="0" smtClean="0"/>
              <a:t>.  </a:t>
            </a:r>
          </a:p>
          <a:p>
            <a:endParaRPr lang="en-US" sz="2400" dirty="0" smtClean="0"/>
          </a:p>
          <a:p>
            <a:r>
              <a:rPr lang="en-US" sz="2400" i="1" dirty="0" smtClean="0"/>
              <a:t>Van </a:t>
            </a:r>
            <a:r>
              <a:rPr lang="en-US" sz="2400" i="1" dirty="0" err="1" smtClean="0"/>
              <a:t>Curen</a:t>
            </a:r>
            <a:r>
              <a:rPr lang="en-US" sz="2400" i="1" dirty="0" smtClean="0"/>
              <a:t> v. Arkansas Professional Bail Bondsman Licensing Bd.</a:t>
            </a:r>
            <a:r>
              <a:rPr lang="en-US" sz="2400" dirty="0" smtClean="0"/>
              <a:t>, 2002, 84 S.W.3d 47, 79 Ark. App. 43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127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990600" y="1545336"/>
            <a:ext cx="72390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0" dirty="0" smtClean="0">
                <a:latin typeface="+mj-lt"/>
              </a:rPr>
              <a:t>Disability Rights Arkansas, Inc.</a:t>
            </a:r>
          </a:p>
          <a:p>
            <a:pPr marL="0" indent="0">
              <a:buNone/>
            </a:pPr>
            <a:r>
              <a:rPr lang="en-US" sz="3200" i="0" dirty="0" smtClean="0">
                <a:latin typeface="+mj-lt"/>
              </a:rPr>
              <a:t>400 West Capitol Avenue</a:t>
            </a:r>
          </a:p>
          <a:p>
            <a:pPr marL="0" indent="0">
              <a:buNone/>
            </a:pPr>
            <a:r>
              <a:rPr lang="en-US" sz="3200" i="0" dirty="0" smtClean="0">
                <a:latin typeface="+mj-lt"/>
              </a:rPr>
              <a:t>Suite 1200</a:t>
            </a:r>
          </a:p>
          <a:p>
            <a:pPr marL="0" indent="0">
              <a:buNone/>
            </a:pPr>
            <a:r>
              <a:rPr lang="en-US" sz="3200" i="0" dirty="0" smtClean="0">
                <a:latin typeface="+mj-lt"/>
              </a:rPr>
              <a:t>501-296-1775</a:t>
            </a:r>
          </a:p>
          <a:p>
            <a:pPr marL="0" indent="0">
              <a:buNone/>
            </a:pPr>
            <a:r>
              <a:rPr lang="en-US" sz="3200" i="0" dirty="0" smtClean="0">
                <a:latin typeface="+mj-lt"/>
                <a:hlinkClick r:id="rId2"/>
              </a:rPr>
              <a:t>info@disabilityrightsar.org</a:t>
            </a:r>
            <a:endParaRPr lang="en-US" sz="3200" i="0" dirty="0" smtClean="0">
              <a:latin typeface="+mj-lt"/>
            </a:endParaRPr>
          </a:p>
          <a:p>
            <a:pPr marL="0" indent="0">
              <a:buNone/>
            </a:pPr>
            <a:r>
              <a:rPr lang="en-US" sz="3200" i="0" dirty="0" smtClean="0">
                <a:latin typeface="+mj-lt"/>
                <a:hlinkClick r:id="rId3"/>
              </a:rPr>
              <a:t>www.disabilityrightsar.org</a:t>
            </a:r>
            <a:endParaRPr lang="en-US" sz="3200" i="0" dirty="0" smtClean="0">
              <a:latin typeface="+mj-lt"/>
            </a:endParaRPr>
          </a:p>
          <a:p>
            <a:pPr marL="0" indent="0">
              <a:buNone/>
            </a:pPr>
            <a:endParaRPr lang="en-US" sz="3200" i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443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2438400"/>
            <a:ext cx="40847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FF00"/>
                </a:solidFill>
              </a:rPr>
              <a:t>Questions?</a:t>
            </a:r>
            <a:endParaRPr lang="en-US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6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TM01859861[[fn=Tradeshow]]</Template>
  <TotalTime>18626</TotalTime>
  <Words>984</Words>
  <Application>Microsoft Office PowerPoint</Application>
  <PresentationFormat>On-screen Show (4:3)</PresentationFormat>
  <Paragraphs>121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Tradeshow</vt:lpstr>
      <vt:lpstr>Waiver appeals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dhs 1098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Waiver appeals</dc:title>
  <dc:creator>Thomas Nichols</dc:creator>
  <cp:lastModifiedBy>Thomas Nichols</cp:lastModifiedBy>
  <cp:revision>85</cp:revision>
  <cp:lastPrinted>2017-07-13T14:20:29Z</cp:lastPrinted>
  <dcterms:created xsi:type="dcterms:W3CDTF">2016-07-06T21:02:14Z</dcterms:created>
  <dcterms:modified xsi:type="dcterms:W3CDTF">2018-05-18T16:50:35Z</dcterms:modified>
</cp:coreProperties>
</file>